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6" r:id="rId1"/>
  </p:sldMasterIdLst>
  <p:notesMasterIdLst>
    <p:notesMasterId r:id="rId25"/>
  </p:notesMasterIdLst>
  <p:sldIdLst>
    <p:sldId id="256" r:id="rId2"/>
    <p:sldId id="257" r:id="rId3"/>
    <p:sldId id="258" r:id="rId4"/>
    <p:sldId id="259" r:id="rId5"/>
    <p:sldId id="260" r:id="rId6"/>
    <p:sldId id="261" r:id="rId7"/>
    <p:sldId id="284" r:id="rId8"/>
    <p:sldId id="287" r:id="rId9"/>
    <p:sldId id="265" r:id="rId10"/>
    <p:sldId id="275" r:id="rId11"/>
    <p:sldId id="276" r:id="rId12"/>
    <p:sldId id="285" r:id="rId13"/>
    <p:sldId id="286" r:id="rId14"/>
    <p:sldId id="288" r:id="rId15"/>
    <p:sldId id="277" r:id="rId16"/>
    <p:sldId id="278" r:id="rId17"/>
    <p:sldId id="281" r:id="rId18"/>
    <p:sldId id="280" r:id="rId19"/>
    <p:sldId id="283" r:id="rId20"/>
    <p:sldId id="279" r:id="rId21"/>
    <p:sldId id="273" r:id="rId22"/>
    <p:sldId id="282" r:id="rId23"/>
    <p:sldId id="274" r:id="rId24"/>
  </p:sldIdLst>
  <p:sldSz cx="9144000" cy="5143500" type="screen16x9"/>
  <p:notesSz cx="6858000" cy="9144000"/>
  <p:embeddedFontLst>
    <p:embeddedFont>
      <p:font typeface="Merriweather" panose="000005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139E5-4410-43DA-A63B-94B3C89DBE71}" v="54" dt="2024-04-16T05:50:45.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506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665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18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86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4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142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cbd99d03c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cbd99d03c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b9c819ce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b9c819ce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36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b9c819ce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b9c819ce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b20950db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b20950db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b20950db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b20950d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b20950db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b20950db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b20950db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b20950db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b20950db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b20950db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77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b9c819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b9c81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4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35365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43452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4133227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89693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69406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90538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451131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48391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2445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3003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15991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DB136E-7606-4E1B-B8A9-70D08960FE23}"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24010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DB136E-7606-4E1B-B8A9-70D08960FE23}"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45703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DB136E-7606-4E1B-B8A9-70D08960FE23}" type="datetimeFigureOut">
              <a:rPr lang="en-IN" smtClean="0"/>
              <a:t>17-04-2024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65824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DB136E-7606-4E1B-B8A9-70D08960FE23}" type="datetimeFigureOut">
              <a:rPr lang="en-IN" smtClean="0"/>
              <a:t>17-04-2024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89347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B136E-7606-4E1B-B8A9-70D08960FE23}" type="datetimeFigureOut">
              <a:rPr lang="en-IN" smtClean="0"/>
              <a:t>17-04-2024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553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DB136E-7606-4E1B-B8A9-70D08960FE23}"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923416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5DB136E-7606-4E1B-B8A9-70D08960FE23}"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9616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75DB136E-7606-4E1B-B8A9-70D08960FE23}" type="datetimeFigureOut">
              <a:rPr lang="en-IN" smtClean="0"/>
              <a:t>17-04-2024</a:t>
            </a:fld>
            <a:endParaRPr lang="en-IN"/>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625379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57" name="Picture 56">
            <a:extLst>
              <a:ext uri="{FF2B5EF4-FFF2-40B4-BE49-F238E27FC236}">
                <a16:creationId xmlns:a16="http://schemas.microsoft.com/office/drawing/2014/main" id="{ACB18B25-3185-8A87-7445-CB36469FCB4B}"/>
              </a:ext>
            </a:extLst>
          </p:cNvPr>
          <p:cNvPicPr>
            <a:picLocks noChangeAspect="1"/>
          </p:cNvPicPr>
          <p:nvPr/>
        </p:nvPicPr>
        <p:blipFill rotWithShape="1">
          <a:blip r:embed="rId3"/>
          <a:srcRect l="22026" t="2527"/>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4" name="Google Shape;54;p13"/>
          <p:cNvSpPr txBox="1">
            <a:spLocks noGrp="1"/>
          </p:cNvSpPr>
          <p:nvPr>
            <p:ph type="ctrTitle"/>
          </p:nvPr>
        </p:nvSpPr>
        <p:spPr>
          <a:xfrm>
            <a:off x="501650" y="1258999"/>
            <a:ext cx="3066142" cy="1776820"/>
          </a:xfrm>
        </p:spPr>
        <p:txBody>
          <a:bodyPr spcFirstLastPara="1" lIns="91425" tIns="91425" rIns="91425" bIns="91425" anchorCtr="0">
            <a:normAutofit/>
          </a:bodyPr>
          <a:lstStyle/>
          <a:p>
            <a:pPr lvl="0">
              <a:lnSpc>
                <a:spcPct val="90000"/>
              </a:lnSpc>
            </a:pPr>
            <a:r>
              <a:rPr lang="en-IN" sz="3600"/>
              <a:t>Curriculum Internship Presentation</a:t>
            </a:r>
          </a:p>
        </p:txBody>
      </p:sp>
      <p:sp>
        <p:nvSpPr>
          <p:cNvPr id="55" name="Google Shape;55;p13"/>
          <p:cNvSpPr txBox="1">
            <a:spLocks noGrp="1"/>
          </p:cNvSpPr>
          <p:nvPr>
            <p:ph type="subTitle" idx="1"/>
          </p:nvPr>
        </p:nvSpPr>
        <p:spPr>
          <a:xfrm>
            <a:off x="508001" y="3038123"/>
            <a:ext cx="3059791" cy="822676"/>
          </a:xfrm>
        </p:spPr>
        <p:txBody>
          <a:bodyPr spcFirstLastPara="1" lIns="91425" tIns="91425" rIns="91425" bIns="91425" anchorCtr="0">
            <a:normAutofit/>
          </a:bodyPr>
          <a:lstStyle/>
          <a:p>
            <a:pPr lvl="0"/>
            <a:endParaRPr lang="en-IN" sz="1200" dirty="0"/>
          </a:p>
          <a:p>
            <a:pPr lvl="0"/>
            <a:r>
              <a:rPr lang="en-IN" sz="1200" dirty="0"/>
              <a:t>31178 – Abhishek Ulagadde</a:t>
            </a:r>
          </a:p>
        </p:txBody>
      </p:sp>
      <p:cxnSp>
        <p:nvCxnSpPr>
          <p:cNvPr id="61" name="Straight Connector 6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A0B38FB7-38F1-7050-386D-5FA24AFB6AFC}"/>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4"/>
                                        </p:tgtEl>
                                        <p:attrNameLst>
                                          <p:attrName>style.visibility</p:attrName>
                                        </p:attrNameLst>
                                      </p:cBhvr>
                                      <p:to>
                                        <p:strVal val="visible"/>
                                      </p:to>
                                    </p:set>
                                    <p:animEffect transition="in" filter="fade">
                                      <p:cBhvr>
                                        <p:cTn id="7" dur="400"/>
                                        <p:tgtEl>
                                          <p:spTgt spid="5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5">
                                            <p:txEl>
                                              <p:pRg st="1" end="1"/>
                                            </p:txEl>
                                          </p:spTgt>
                                        </p:tgtEl>
                                        <p:attrNameLst>
                                          <p:attrName>style.visibility</p:attrName>
                                        </p:attrNameLst>
                                      </p:cBhvr>
                                      <p:to>
                                        <p:strVal val="visible"/>
                                      </p:to>
                                    </p:set>
                                    <p:animEffect transition="in" filter="fade">
                                      <p:cBhvr>
                                        <p:cTn id="10" dur="400"/>
                                        <p:tgtEl>
                                          <p:spTgt spid="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227" name="Group 226">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28" name="Straight Connector 227">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0"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1"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2" name="Isosceles Triangle 231">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3"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4"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5"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6" name="Isosceles Triangle 235">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7" name="Isosceles Triangle 236">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9" name="Google Shape;109;p22" descr="A screenshot of a weather application&#10;&#10;Description automatically generated"/>
          <p:cNvPicPr preferRelativeResize="0"/>
          <p:nvPr/>
        </p:nvPicPr>
        <p:blipFill rotWithShape="1">
          <a:blip r:embed="rId3"/>
          <a:srcRect l="25025" t="9091" r="17479"/>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p:spPr>
      </p:pic>
      <p:cxnSp>
        <p:nvCxnSpPr>
          <p:cNvPr id="258" name="Straight Connector 257">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501650" y="1258999"/>
            <a:ext cx="3066142" cy="1776820"/>
          </a:xfrm>
          <a:prstGeom prst="rect">
            <a:avLst/>
          </a:prstGeom>
        </p:spPr>
        <p:txBody>
          <a:bodyPr spcFirstLastPara="1" vert="horz" wrap="square"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defTabSz="457200">
              <a:spcBef>
                <a:spcPct val="0"/>
              </a:spcBef>
            </a:pPr>
            <a:r>
              <a:rPr lang="en-US" sz="3100"/>
              <a:t>Implementation</a:t>
            </a:r>
            <a:br>
              <a:rPr lang="en-US" sz="3100"/>
            </a:br>
            <a:r>
              <a:rPr lang="en-US" sz="3100"/>
              <a:t>(Task – 01)</a:t>
            </a:r>
            <a:endParaRPr lang="en-US" sz="3100" dirty="0"/>
          </a:p>
        </p:txBody>
      </p:sp>
      <p:sp>
        <p:nvSpPr>
          <p:cNvPr id="2" name="Slide Number Placeholder 1">
            <a:extLst>
              <a:ext uri="{FF2B5EF4-FFF2-40B4-BE49-F238E27FC236}">
                <a16:creationId xmlns:a16="http://schemas.microsoft.com/office/drawing/2014/main" id="{AC3593CA-C333-72D5-EC61-6C4CD377A094}"/>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9</a:t>
            </a:r>
          </a:p>
        </p:txBody>
      </p:sp>
    </p:spTree>
    <p:extLst>
      <p:ext uri="{BB962C8B-B14F-4D97-AF65-F5344CB8AC3E}">
        <p14:creationId xmlns:p14="http://schemas.microsoft.com/office/powerpoint/2010/main" val="21719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367" name="Group 366">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68" name="Straight Connector 367">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0"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1"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2" name="Isosceles Triangle 371">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3"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4"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5"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6" name="Isosceles Triangle 375">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7" name="Isosceles Triangle 376">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79" name="Rectangle 378">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1" name="Group 380">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2" name="Straight Connector 381">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3"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4"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5" name="Isosceles Triangle 384">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6"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7"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8"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9" name="Isosceles Triangle 388">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0" name="Isosceles Triangle 389">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92" name="Rectangle 391">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41E8A0C3-404A-821D-4CC3-C02294E97B63}"/>
              </a:ext>
            </a:extLst>
          </p:cNvPr>
          <p:cNvPicPr>
            <a:picLocks noChangeAspect="1"/>
          </p:cNvPicPr>
          <p:nvPr/>
        </p:nvPicPr>
        <p:blipFill rotWithShape="1">
          <a:blip r:embed="rId3"/>
          <a:srcRect l="6054" r="5932" b="1"/>
          <a:stretch/>
        </p:blipFill>
        <p:spPr>
          <a:xfrm>
            <a:off x="426339" y="428625"/>
            <a:ext cx="8291322" cy="4286250"/>
          </a:xfrm>
          <a:prstGeom prst="rect">
            <a:avLst/>
          </a:prstGeom>
        </p:spPr>
      </p:pic>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1130300" y="1183599"/>
            <a:ext cx="3251601" cy="2156651"/>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r" defTabSz="457200">
              <a:lnSpc>
                <a:spcPct val="90000"/>
              </a:lnSpc>
              <a:spcBef>
                <a:spcPct val="0"/>
              </a:spcBef>
              <a:spcAft>
                <a:spcPts val="600"/>
              </a:spcAft>
            </a:pPr>
            <a:endParaRPr lang="en-US" sz="4600" kern="1200" dirty="0">
              <a:solidFill>
                <a:schemeClr val="accent1"/>
              </a:solidFill>
              <a:latin typeface="+mj-lt"/>
              <a:ea typeface="+mj-ea"/>
              <a:cs typeface="+mj-cs"/>
            </a:endParaRPr>
          </a:p>
        </p:txBody>
      </p:sp>
      <p:sp>
        <p:nvSpPr>
          <p:cNvPr id="2" name="Slide Number Placeholder 1">
            <a:extLst>
              <a:ext uri="{FF2B5EF4-FFF2-40B4-BE49-F238E27FC236}">
                <a16:creationId xmlns:a16="http://schemas.microsoft.com/office/drawing/2014/main" id="{E4BB9D4D-1A06-13FC-F90C-430B3BC5294E}"/>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10</a:t>
            </a:r>
          </a:p>
        </p:txBody>
      </p:sp>
    </p:spTree>
    <p:extLst>
      <p:ext uri="{BB962C8B-B14F-4D97-AF65-F5344CB8AC3E}">
        <p14:creationId xmlns:p14="http://schemas.microsoft.com/office/powerpoint/2010/main" val="26153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Isosceles Triangle 41">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Isosceles Triangle 45">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Isosceles Triangle 46">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48" name="Picture 47" descr="Illuminated server room panel">
            <a:extLst>
              <a:ext uri="{FF2B5EF4-FFF2-40B4-BE49-F238E27FC236}">
                <a16:creationId xmlns:a16="http://schemas.microsoft.com/office/drawing/2014/main" id="{613F201E-1879-C0FF-7980-AE1E87BC09D8}"/>
              </a:ext>
            </a:extLst>
          </p:cNvPr>
          <p:cNvPicPr>
            <a:picLocks noChangeAspect="1"/>
          </p:cNvPicPr>
          <p:nvPr/>
        </p:nvPicPr>
        <p:blipFill rotWithShape="1">
          <a:blip r:embed="rId2"/>
          <a:srcRect l="21886" r="25604"/>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D2176FAF-D1B1-2AE9-25CC-FA336B2F6195}"/>
              </a:ext>
            </a:extLst>
          </p:cNvPr>
          <p:cNvSpPr>
            <a:spLocks noGrp="1"/>
          </p:cNvSpPr>
          <p:nvPr>
            <p:ph type="title"/>
          </p:nvPr>
        </p:nvSpPr>
        <p:spPr>
          <a:xfrm>
            <a:off x="4035422" y="1258998"/>
            <a:ext cx="2915879" cy="1779126"/>
          </a:xfrm>
        </p:spPr>
        <p:txBody>
          <a:bodyPr vert="horz" lIns="91440" tIns="45720" rIns="91440" bIns="45720" rtlCol="0" anchor="b">
            <a:normAutofit/>
          </a:bodyPr>
          <a:lstStyle/>
          <a:p>
            <a:pPr algn="r" defTabSz="457200">
              <a:lnSpc>
                <a:spcPct val="90000"/>
              </a:lnSpc>
              <a:spcBef>
                <a:spcPct val="0"/>
              </a:spcBef>
            </a:pPr>
            <a:r>
              <a:rPr lang="en-US" sz="3800"/>
              <a:t>How Data get Fetched ?</a:t>
            </a:r>
          </a:p>
        </p:txBody>
      </p:sp>
      <p:sp>
        <p:nvSpPr>
          <p:cNvPr id="4" name="Slide Number Placeholder 1">
            <a:extLst>
              <a:ext uri="{FF2B5EF4-FFF2-40B4-BE49-F238E27FC236}">
                <a16:creationId xmlns:a16="http://schemas.microsoft.com/office/drawing/2014/main" id="{235ECB93-C472-810A-CCD3-D6B38A98684E}"/>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11</a:t>
            </a:r>
          </a:p>
        </p:txBody>
      </p:sp>
    </p:spTree>
    <p:extLst>
      <p:ext uri="{BB962C8B-B14F-4D97-AF65-F5344CB8AC3E}">
        <p14:creationId xmlns:p14="http://schemas.microsoft.com/office/powerpoint/2010/main" val="198615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Isosceles Triangle 4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Isosceles Triangle 4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Isosceles Triangle 4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extBox 1">
            <a:extLst>
              <a:ext uri="{FF2B5EF4-FFF2-40B4-BE49-F238E27FC236}">
                <a16:creationId xmlns:a16="http://schemas.microsoft.com/office/drawing/2014/main" id="{0E726A4E-E94B-E3DE-A1F7-89480A869755}"/>
              </a:ext>
            </a:extLst>
          </p:cNvPr>
          <p:cNvSpPr txBox="1"/>
          <p:nvPr/>
        </p:nvSpPr>
        <p:spPr>
          <a:xfrm>
            <a:off x="336550" y="898199"/>
            <a:ext cx="2962260" cy="3896826"/>
          </a:xfrm>
          <a:prstGeom prst="rect">
            <a:avLst/>
          </a:prstGeom>
        </p:spPr>
        <p:txBody>
          <a:bodyPr vert="horz" lIns="91440" tIns="45720" rIns="91440" bIns="45720" rtlCol="0">
            <a:noAutofit/>
          </a:bodyPr>
          <a:lstStyle/>
          <a:p>
            <a:pPr marL="228600" indent="-228600">
              <a:lnSpc>
                <a:spcPct val="90000"/>
              </a:lnSpc>
              <a:spcBef>
                <a:spcPts val="1000"/>
              </a:spcBef>
              <a:buClr>
                <a:schemeClr val="accent1"/>
              </a:buClr>
              <a:buSzPct val="80000"/>
              <a:buFont typeface="Wingdings 3" charset="2"/>
              <a:buChar char=""/>
            </a:pPr>
            <a:r>
              <a:rPr lang="en-US" sz="1100" dirty="0">
                <a:solidFill>
                  <a:schemeClr val="tx1">
                    <a:lumMod val="75000"/>
                    <a:lumOff val="25000"/>
                  </a:schemeClr>
                </a:solidFill>
              </a:rPr>
              <a:t>To fetch data from a weather API, a request is sent to the API's server using a specific URL, which includes the necessary API keys and parameters.</a:t>
            </a:r>
          </a:p>
          <a:p>
            <a:pPr marL="228600" indent="-228600">
              <a:lnSpc>
                <a:spcPct val="90000"/>
              </a:lnSpc>
              <a:spcBef>
                <a:spcPts val="1000"/>
              </a:spcBef>
              <a:buClr>
                <a:schemeClr val="accent1"/>
              </a:buClr>
              <a:buSzPct val="80000"/>
              <a:buFont typeface="Wingdings 3" charset="2"/>
              <a:buChar char=""/>
            </a:pPr>
            <a:r>
              <a:rPr lang="en-US" sz="1100" dirty="0">
                <a:solidFill>
                  <a:schemeClr val="tx1">
                    <a:lumMod val="75000"/>
                    <a:lumOff val="25000"/>
                  </a:schemeClr>
                </a:solidFill>
              </a:rPr>
              <a:t>The server processes this request and retrieves relevant weather data from its databases.</a:t>
            </a:r>
          </a:p>
          <a:p>
            <a:pPr marL="228600" indent="-228600">
              <a:lnSpc>
                <a:spcPct val="90000"/>
              </a:lnSpc>
              <a:spcBef>
                <a:spcPts val="1000"/>
              </a:spcBef>
              <a:buClr>
                <a:schemeClr val="accent1"/>
              </a:buClr>
              <a:buSzPct val="80000"/>
              <a:buFont typeface="Wingdings 3" charset="2"/>
              <a:buChar char=""/>
            </a:pPr>
            <a:r>
              <a:rPr lang="en-US" sz="1100" dirty="0">
                <a:solidFill>
                  <a:schemeClr val="tx1">
                    <a:lumMod val="75000"/>
                    <a:lumOff val="25000"/>
                  </a:schemeClr>
                </a:solidFill>
              </a:rPr>
              <a:t>The data is then returned in a structured format, typically JSON or XML, which can be easily integrated and used in various applications.</a:t>
            </a:r>
          </a:p>
          <a:p>
            <a:pPr marL="228600" indent="-228600">
              <a:lnSpc>
                <a:spcPct val="90000"/>
              </a:lnSpc>
              <a:spcBef>
                <a:spcPts val="1000"/>
              </a:spcBef>
              <a:buClr>
                <a:schemeClr val="accent1"/>
              </a:buClr>
              <a:buSzPct val="80000"/>
              <a:buFont typeface="Wingdings 3" charset="2"/>
              <a:buChar char=""/>
            </a:pPr>
            <a:r>
              <a:rPr lang="en-US" sz="1100" dirty="0">
                <a:solidFill>
                  <a:schemeClr val="tx1">
                    <a:lumMod val="75000"/>
                    <a:lumOff val="25000"/>
                  </a:schemeClr>
                </a:solidFill>
              </a:rPr>
              <a:t>Developers must refer to the API documentation to correctly format requests and effectively handle responses.</a:t>
            </a:r>
          </a:p>
          <a:p>
            <a:pPr marL="228600" indent="-228600">
              <a:lnSpc>
                <a:spcPct val="90000"/>
              </a:lnSpc>
              <a:spcBef>
                <a:spcPts val="1000"/>
              </a:spcBef>
              <a:buClr>
                <a:schemeClr val="accent1"/>
              </a:buClr>
              <a:buSzPct val="80000"/>
              <a:buFont typeface="Wingdings 3" charset="2"/>
              <a:buChar char=""/>
            </a:pPr>
            <a:r>
              <a:rPr lang="en-US" sz="1100" dirty="0">
                <a:solidFill>
                  <a:schemeClr val="tx1">
                    <a:lumMod val="75000"/>
                    <a:lumOff val="25000"/>
                  </a:schemeClr>
                </a:solidFill>
              </a:rPr>
              <a:t>This enables the integration of real-time weather updates and forecasts into applications, enhancing functionality and user experience.</a:t>
            </a:r>
          </a:p>
        </p:txBody>
      </p:sp>
      <p:pic>
        <p:nvPicPr>
          <p:cNvPr id="4" name="Picture 3" descr="A diagram of a application&#10;&#10;Description automatically generated">
            <a:extLst>
              <a:ext uri="{FF2B5EF4-FFF2-40B4-BE49-F238E27FC236}">
                <a16:creationId xmlns:a16="http://schemas.microsoft.com/office/drawing/2014/main" id="{FBB44530-CA67-36BD-230C-58787169BD6D}"/>
              </a:ext>
            </a:extLst>
          </p:cNvPr>
          <p:cNvPicPr>
            <a:picLocks noChangeAspect="1"/>
          </p:cNvPicPr>
          <p:nvPr/>
        </p:nvPicPr>
        <p:blipFill>
          <a:blip r:embed="rId2"/>
          <a:stretch>
            <a:fillRect/>
          </a:stretch>
        </p:blipFill>
        <p:spPr>
          <a:xfrm>
            <a:off x="3918095" y="1312079"/>
            <a:ext cx="3452060" cy="2402671"/>
          </a:xfrm>
          <a:prstGeom prst="rect">
            <a:avLst/>
          </a:prstGeom>
        </p:spPr>
      </p:pic>
      <p:sp>
        <p:nvSpPr>
          <p:cNvPr id="5" name="Slide Number Placeholder 1">
            <a:extLst>
              <a:ext uri="{FF2B5EF4-FFF2-40B4-BE49-F238E27FC236}">
                <a16:creationId xmlns:a16="http://schemas.microsoft.com/office/drawing/2014/main" id="{33514068-7417-719B-687F-80EE44B8ADA8}"/>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12</a:t>
            </a:r>
          </a:p>
        </p:txBody>
      </p:sp>
    </p:spTree>
    <p:extLst>
      <p:ext uri="{BB962C8B-B14F-4D97-AF65-F5344CB8AC3E}">
        <p14:creationId xmlns:p14="http://schemas.microsoft.com/office/powerpoint/2010/main" val="3353690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1A8F05CD-F8C1-40AE-8A01-C99A703E95A4}"/>
              </a:ext>
            </a:extLst>
          </p:cNvPr>
          <p:cNvSpPr>
            <a:spLocks noGrp="1"/>
          </p:cNvSpPr>
          <p:nvPr>
            <p:ph type="title"/>
          </p:nvPr>
        </p:nvSpPr>
        <p:spPr>
          <a:xfrm>
            <a:off x="3730752" y="948985"/>
            <a:ext cx="3224750" cy="2436848"/>
          </a:xfrm>
        </p:spPr>
        <p:txBody>
          <a:bodyPr vert="horz" lIns="91440" tIns="45720" rIns="91440" bIns="45720" rtlCol="0" anchor="b">
            <a:normAutofit/>
          </a:bodyPr>
          <a:lstStyle/>
          <a:p>
            <a:pPr defTabSz="457200"/>
            <a:r>
              <a:rPr lang="en-US" sz="5000" kern="1200" dirty="0">
                <a:solidFill>
                  <a:schemeClr val="accent1"/>
                </a:solidFill>
                <a:latin typeface="+mj-lt"/>
                <a:ea typeface="+mj-ea"/>
                <a:cs typeface="+mj-cs"/>
              </a:rPr>
              <a:t>Portfolio Website (Task – 02)</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 name="Graphic 6" descr="Office Worker">
            <a:extLst>
              <a:ext uri="{FF2B5EF4-FFF2-40B4-BE49-F238E27FC236}">
                <a16:creationId xmlns:a16="http://schemas.microsoft.com/office/drawing/2014/main" id="{BFFBDE0E-9CA3-6BF0-4535-0E6E5E6491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453" y="1162604"/>
            <a:ext cx="2824269" cy="2824269"/>
          </a:xfrm>
          <a:prstGeom prst="rect">
            <a:avLst/>
          </a:prstGeom>
        </p:spPr>
      </p:pic>
      <p:sp>
        <p:nvSpPr>
          <p:cNvPr id="4" name="Slide Number Placeholder 1">
            <a:extLst>
              <a:ext uri="{FF2B5EF4-FFF2-40B4-BE49-F238E27FC236}">
                <a16:creationId xmlns:a16="http://schemas.microsoft.com/office/drawing/2014/main" id="{48F92EB4-4988-1360-F287-097B5D2E4D90}"/>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13</a:t>
            </a:r>
          </a:p>
        </p:txBody>
      </p:sp>
    </p:spTree>
    <p:extLst>
      <p:ext uri="{BB962C8B-B14F-4D97-AF65-F5344CB8AC3E}">
        <p14:creationId xmlns:p14="http://schemas.microsoft.com/office/powerpoint/2010/main" val="2266031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384" name="Group 38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9" name="Isosceles Triangle 38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3" name="Isosceles Triangle 39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4" name="Isosceles Triangle 39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1200149" y="3428999"/>
            <a:ext cx="5755351" cy="815742"/>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defTabSz="457200">
              <a:lnSpc>
                <a:spcPct val="90000"/>
              </a:lnSpc>
              <a:spcBef>
                <a:spcPct val="0"/>
              </a:spcBef>
              <a:spcAft>
                <a:spcPts val="600"/>
              </a:spcAft>
            </a:pPr>
            <a:r>
              <a:rPr lang="en-US" sz="2300" kern="1200">
                <a:solidFill>
                  <a:schemeClr val="accent1"/>
                </a:solidFill>
                <a:latin typeface="+mj-lt"/>
                <a:ea typeface="+mj-ea"/>
                <a:cs typeface="+mj-cs"/>
              </a:rPr>
              <a:t>Implementation</a:t>
            </a:r>
            <a:br>
              <a:rPr lang="en-US" sz="2300" kern="1200">
                <a:solidFill>
                  <a:schemeClr val="accent1"/>
                </a:solidFill>
                <a:latin typeface="+mj-lt"/>
                <a:ea typeface="+mj-ea"/>
                <a:cs typeface="+mj-cs"/>
              </a:rPr>
            </a:br>
            <a:r>
              <a:rPr lang="en-US" sz="2300" kern="120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1256096" y="4244741"/>
            <a:ext cx="5699404" cy="458922"/>
          </a:xfrm>
          <a:prstGeom prst="rect">
            <a:avLst/>
          </a:prstGeom>
        </p:spPr>
        <p:txBody>
          <a:bodyPr vert="horz" lIns="91440" tIns="45720" rIns="91440" bIns="45720" rtlCol="0" anchor="t">
            <a:normAutofit/>
          </a:bodyPr>
          <a:lstStyle/>
          <a:p>
            <a:pPr>
              <a:spcBef>
                <a:spcPts val="1000"/>
              </a:spcBef>
              <a:buClr>
                <a:schemeClr val="accent1"/>
              </a:buClr>
              <a:buSzPct val="80000"/>
            </a:pPr>
            <a:r>
              <a:rPr lang="en-US">
                <a:solidFill>
                  <a:schemeClr val="tx1">
                    <a:lumMod val="50000"/>
                    <a:lumOff val="50000"/>
                  </a:schemeClr>
                </a:solidFill>
              </a:rPr>
              <a:t>Home page</a:t>
            </a:r>
          </a:p>
        </p:txBody>
      </p:sp>
      <p:pic>
        <p:nvPicPr>
          <p:cNvPr id="7" name="Picture 6" descr="A person with his arms crossed&#10;&#10;Description automatically generated">
            <a:extLst>
              <a:ext uri="{FF2B5EF4-FFF2-40B4-BE49-F238E27FC236}">
                <a16:creationId xmlns:a16="http://schemas.microsoft.com/office/drawing/2014/main" id="{C9291546-8B93-DB8B-DFE6-35FC31026FF2}"/>
              </a:ext>
            </a:extLst>
          </p:cNvPr>
          <p:cNvPicPr>
            <a:picLocks noChangeAspect="1"/>
          </p:cNvPicPr>
          <p:nvPr/>
        </p:nvPicPr>
        <p:blipFill rotWithShape="1">
          <a:blip r:embed="rId3"/>
          <a:srcRect t="7824" r="2557" b="5877"/>
          <a:stretch/>
        </p:blipFill>
        <p:spPr>
          <a:xfrm>
            <a:off x="1200150" y="457200"/>
            <a:ext cx="5483604" cy="2731767"/>
          </a:xfrm>
          <a:prstGeom prst="rect">
            <a:avLst/>
          </a:prstGeom>
        </p:spPr>
      </p:pic>
      <p:sp>
        <p:nvSpPr>
          <p:cNvPr id="2" name="Slide Number Placeholder 1">
            <a:extLst>
              <a:ext uri="{FF2B5EF4-FFF2-40B4-BE49-F238E27FC236}">
                <a16:creationId xmlns:a16="http://schemas.microsoft.com/office/drawing/2014/main" id="{B8DEF49D-954F-B9AE-6318-4B107845656E}"/>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14</a:t>
            </a:r>
          </a:p>
        </p:txBody>
      </p:sp>
    </p:spTree>
    <p:extLst>
      <p:ext uri="{BB962C8B-B14F-4D97-AF65-F5344CB8AC3E}">
        <p14:creationId xmlns:p14="http://schemas.microsoft.com/office/powerpoint/2010/main" val="195071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384" name="Group 38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9" name="Isosceles Triangle 38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3" name="Isosceles Triangle 39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4" name="Isosceles Triangle 39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1200149" y="3428999"/>
            <a:ext cx="5755351" cy="815742"/>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defTabSz="457200">
              <a:lnSpc>
                <a:spcPct val="90000"/>
              </a:lnSpc>
              <a:spcBef>
                <a:spcPct val="0"/>
              </a:spcBef>
              <a:spcAft>
                <a:spcPts val="600"/>
              </a:spcAft>
            </a:pPr>
            <a:r>
              <a:rPr lang="en-US" sz="2300" kern="1200">
                <a:solidFill>
                  <a:schemeClr val="accent1"/>
                </a:solidFill>
                <a:latin typeface="+mj-lt"/>
                <a:ea typeface="+mj-ea"/>
                <a:cs typeface="+mj-cs"/>
              </a:rPr>
              <a:t>Implementation</a:t>
            </a:r>
            <a:br>
              <a:rPr lang="en-US" sz="2300" kern="1200">
                <a:solidFill>
                  <a:schemeClr val="accent1"/>
                </a:solidFill>
                <a:latin typeface="+mj-lt"/>
                <a:ea typeface="+mj-ea"/>
                <a:cs typeface="+mj-cs"/>
              </a:rPr>
            </a:br>
            <a:r>
              <a:rPr lang="en-US" sz="2300" kern="120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1256096" y="4244741"/>
            <a:ext cx="5699404" cy="458922"/>
          </a:xfrm>
          <a:prstGeom prst="rect">
            <a:avLst/>
          </a:prstGeom>
        </p:spPr>
        <p:txBody>
          <a:bodyPr vert="horz" lIns="91440" tIns="45720" rIns="91440" bIns="45720" rtlCol="0" anchor="t">
            <a:normAutofit/>
          </a:bodyPr>
          <a:lstStyle/>
          <a:p>
            <a:pPr>
              <a:spcBef>
                <a:spcPts val="1000"/>
              </a:spcBef>
              <a:buClr>
                <a:schemeClr val="accent1"/>
              </a:buClr>
              <a:buSzPct val="80000"/>
            </a:pPr>
            <a:r>
              <a:rPr lang="en-US">
                <a:solidFill>
                  <a:schemeClr val="tx1">
                    <a:lumMod val="50000"/>
                    <a:lumOff val="50000"/>
                  </a:schemeClr>
                </a:solidFill>
              </a:rPr>
              <a:t>About page</a:t>
            </a:r>
          </a:p>
        </p:txBody>
      </p:sp>
      <p:pic>
        <p:nvPicPr>
          <p:cNvPr id="6" name="Picture 5" descr="A screenshot of a computer">
            <a:extLst>
              <a:ext uri="{FF2B5EF4-FFF2-40B4-BE49-F238E27FC236}">
                <a16:creationId xmlns:a16="http://schemas.microsoft.com/office/drawing/2014/main" id="{47AAF4E7-EB9E-16EB-74BF-6A33FBF4E8E4}"/>
              </a:ext>
            </a:extLst>
          </p:cNvPr>
          <p:cNvPicPr>
            <a:picLocks noChangeAspect="1"/>
          </p:cNvPicPr>
          <p:nvPr/>
        </p:nvPicPr>
        <p:blipFill rotWithShape="1">
          <a:blip r:embed="rId3"/>
          <a:srcRect t="12782" r="3247" b="5659"/>
          <a:stretch/>
        </p:blipFill>
        <p:spPr>
          <a:xfrm>
            <a:off x="1200150" y="477276"/>
            <a:ext cx="5718872" cy="2711691"/>
          </a:xfrm>
          <a:prstGeom prst="rect">
            <a:avLst/>
          </a:prstGeom>
        </p:spPr>
      </p:pic>
      <p:sp>
        <p:nvSpPr>
          <p:cNvPr id="2" name="Slide Number Placeholder 1">
            <a:extLst>
              <a:ext uri="{FF2B5EF4-FFF2-40B4-BE49-F238E27FC236}">
                <a16:creationId xmlns:a16="http://schemas.microsoft.com/office/drawing/2014/main" id="{908316C1-5FBA-0063-B5E0-9F4F0A5369B0}"/>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15</a:t>
            </a:r>
          </a:p>
        </p:txBody>
      </p:sp>
    </p:spTree>
    <p:extLst>
      <p:ext uri="{BB962C8B-B14F-4D97-AF65-F5344CB8AC3E}">
        <p14:creationId xmlns:p14="http://schemas.microsoft.com/office/powerpoint/2010/main" val="66613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416" name="Group 41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9" name="Isosceles Triangle 41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3" name="Isosceles Triangle 42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4" name="Isosceles Triangle 42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739476" y="3415284"/>
            <a:ext cx="6216024" cy="822237"/>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ctr" defTabSz="457200">
              <a:lnSpc>
                <a:spcPct val="90000"/>
              </a:lnSpc>
              <a:spcBef>
                <a:spcPct val="0"/>
              </a:spcBef>
              <a:spcAft>
                <a:spcPts val="600"/>
              </a:spcAft>
            </a:pPr>
            <a:r>
              <a:rPr lang="en-US" sz="2300" kern="1200" dirty="0">
                <a:solidFill>
                  <a:schemeClr val="accent1"/>
                </a:solidFill>
                <a:latin typeface="+mj-lt"/>
                <a:ea typeface="+mj-ea"/>
                <a:cs typeface="+mj-cs"/>
              </a:rPr>
              <a:t>Implementation</a:t>
            </a:r>
            <a:br>
              <a:rPr lang="en-US" sz="2300" kern="1200" dirty="0">
                <a:solidFill>
                  <a:schemeClr val="accent1"/>
                </a:solidFill>
                <a:latin typeface="+mj-lt"/>
                <a:ea typeface="+mj-ea"/>
                <a:cs typeface="+mj-cs"/>
              </a:rPr>
            </a:br>
            <a:r>
              <a:rPr lang="en-US" sz="2300" kern="1200" dirty="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739476" y="4237521"/>
            <a:ext cx="6216024" cy="351842"/>
          </a:xfrm>
          <a:prstGeom prst="rect">
            <a:avLst/>
          </a:prstGeom>
        </p:spPr>
        <p:txBody>
          <a:bodyPr vert="horz" lIns="91440" tIns="45720" rIns="91440" bIns="45720" rtlCol="0" anchor="t">
            <a:normAutofit/>
          </a:bodyPr>
          <a:lstStyle/>
          <a:p>
            <a:pPr algn="ctr">
              <a:lnSpc>
                <a:spcPct val="90000"/>
              </a:lnSpc>
              <a:spcBef>
                <a:spcPts val="1000"/>
              </a:spcBef>
              <a:buClr>
                <a:schemeClr val="accent1"/>
              </a:buClr>
              <a:buSzPct val="80000"/>
            </a:pPr>
            <a:r>
              <a:rPr lang="en-US" dirty="0">
                <a:solidFill>
                  <a:schemeClr val="tx1">
                    <a:lumMod val="50000"/>
                    <a:lumOff val="50000"/>
                  </a:schemeClr>
                </a:solidFill>
              </a:rPr>
              <a:t>Projects page</a:t>
            </a:r>
          </a:p>
        </p:txBody>
      </p:sp>
      <p:pic>
        <p:nvPicPr>
          <p:cNvPr id="6" name="Picture 5">
            <a:extLst>
              <a:ext uri="{FF2B5EF4-FFF2-40B4-BE49-F238E27FC236}">
                <a16:creationId xmlns:a16="http://schemas.microsoft.com/office/drawing/2014/main" id="{47AAF4E7-EB9E-16EB-74BF-6A33FBF4E8E4}"/>
              </a:ext>
            </a:extLst>
          </p:cNvPr>
          <p:cNvPicPr>
            <a:picLocks noChangeAspect="1"/>
          </p:cNvPicPr>
          <p:nvPr/>
        </p:nvPicPr>
        <p:blipFill>
          <a:blip r:embed="rId3"/>
          <a:srcRect t="8003" b="8003"/>
          <a:stretch/>
        </p:blipFill>
        <p:spPr>
          <a:xfrm>
            <a:off x="1216831" y="721033"/>
            <a:ext cx="5237568" cy="2569307"/>
          </a:xfrm>
          <a:prstGeom prst="rect">
            <a:avLst/>
          </a:prstGeom>
        </p:spPr>
      </p:pic>
      <p:sp>
        <p:nvSpPr>
          <p:cNvPr id="2" name="Slide Number Placeholder 1">
            <a:extLst>
              <a:ext uri="{FF2B5EF4-FFF2-40B4-BE49-F238E27FC236}">
                <a16:creationId xmlns:a16="http://schemas.microsoft.com/office/drawing/2014/main" id="{CE1D804D-E773-FF92-AC24-320FDCF093FF}"/>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16</a:t>
            </a:r>
          </a:p>
        </p:txBody>
      </p:sp>
    </p:spTree>
    <p:extLst>
      <p:ext uri="{BB962C8B-B14F-4D97-AF65-F5344CB8AC3E}">
        <p14:creationId xmlns:p14="http://schemas.microsoft.com/office/powerpoint/2010/main" val="13646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416" name="Group 41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9" name="Isosceles Triangle 41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3" name="Isosceles Triangle 42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4" name="Isosceles Triangle 42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739476" y="3415284"/>
            <a:ext cx="6216024" cy="822237"/>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ctr" defTabSz="457200">
              <a:lnSpc>
                <a:spcPct val="90000"/>
              </a:lnSpc>
              <a:spcBef>
                <a:spcPct val="0"/>
              </a:spcBef>
              <a:spcAft>
                <a:spcPts val="600"/>
              </a:spcAft>
            </a:pPr>
            <a:r>
              <a:rPr lang="en-US" sz="2300" kern="1200">
                <a:solidFill>
                  <a:schemeClr val="accent1"/>
                </a:solidFill>
                <a:latin typeface="+mj-lt"/>
                <a:ea typeface="+mj-ea"/>
                <a:cs typeface="+mj-cs"/>
              </a:rPr>
              <a:t>Implementation</a:t>
            </a:r>
            <a:br>
              <a:rPr lang="en-US" sz="2300" kern="1200">
                <a:solidFill>
                  <a:schemeClr val="accent1"/>
                </a:solidFill>
                <a:latin typeface="+mj-lt"/>
                <a:ea typeface="+mj-ea"/>
                <a:cs typeface="+mj-cs"/>
              </a:rPr>
            </a:br>
            <a:r>
              <a:rPr lang="en-US" sz="2300" kern="120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739476" y="4237521"/>
            <a:ext cx="6216024" cy="351842"/>
          </a:xfrm>
          <a:prstGeom prst="rect">
            <a:avLst/>
          </a:prstGeom>
        </p:spPr>
        <p:txBody>
          <a:bodyPr vert="horz" lIns="91440" tIns="45720" rIns="91440" bIns="45720" rtlCol="0" anchor="t">
            <a:normAutofit/>
          </a:bodyPr>
          <a:lstStyle/>
          <a:p>
            <a:pPr algn="ctr">
              <a:lnSpc>
                <a:spcPct val="90000"/>
              </a:lnSpc>
              <a:spcBef>
                <a:spcPts val="1000"/>
              </a:spcBef>
              <a:buClr>
                <a:schemeClr val="accent1"/>
              </a:buClr>
              <a:buSzPct val="80000"/>
            </a:pPr>
            <a:r>
              <a:rPr lang="en-US" dirty="0">
                <a:solidFill>
                  <a:schemeClr val="tx1">
                    <a:lumMod val="50000"/>
                    <a:lumOff val="50000"/>
                  </a:schemeClr>
                </a:solidFill>
              </a:rPr>
              <a:t>Services page</a:t>
            </a:r>
          </a:p>
        </p:txBody>
      </p:sp>
      <p:pic>
        <p:nvPicPr>
          <p:cNvPr id="6" name="Picture 5">
            <a:extLst>
              <a:ext uri="{FF2B5EF4-FFF2-40B4-BE49-F238E27FC236}">
                <a16:creationId xmlns:a16="http://schemas.microsoft.com/office/drawing/2014/main" id="{47AAF4E7-EB9E-16EB-74BF-6A33FBF4E8E4}"/>
              </a:ext>
            </a:extLst>
          </p:cNvPr>
          <p:cNvPicPr>
            <a:picLocks noChangeAspect="1"/>
          </p:cNvPicPr>
          <p:nvPr/>
        </p:nvPicPr>
        <p:blipFill>
          <a:blip r:embed="rId3"/>
          <a:srcRect t="5614" b="5614"/>
          <a:stretch/>
        </p:blipFill>
        <p:spPr>
          <a:xfrm>
            <a:off x="1216831" y="721034"/>
            <a:ext cx="5237568" cy="2474588"/>
          </a:xfrm>
          <a:prstGeom prst="rect">
            <a:avLst/>
          </a:prstGeom>
        </p:spPr>
      </p:pic>
      <p:sp>
        <p:nvSpPr>
          <p:cNvPr id="2" name="Slide Number Placeholder 1">
            <a:extLst>
              <a:ext uri="{FF2B5EF4-FFF2-40B4-BE49-F238E27FC236}">
                <a16:creationId xmlns:a16="http://schemas.microsoft.com/office/drawing/2014/main" id="{23DDB9F6-C984-11C8-C789-E8E365573855}"/>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17</a:t>
            </a:r>
          </a:p>
        </p:txBody>
      </p:sp>
    </p:spTree>
    <p:extLst>
      <p:ext uri="{BB962C8B-B14F-4D97-AF65-F5344CB8AC3E}">
        <p14:creationId xmlns:p14="http://schemas.microsoft.com/office/powerpoint/2010/main" val="30216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416" name="Group 41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9" name="Isosceles Triangle 41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3" name="Isosceles Triangle 42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4" name="Isosceles Triangle 42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739476" y="3415284"/>
            <a:ext cx="6216024" cy="822237"/>
          </a:xfrm>
          <a:prstGeom prst="rect">
            <a:avLst/>
          </a:prstGeom>
        </p:spPr>
        <p:txBody>
          <a:bodyPr spcFirstLastPara="1" vert="horz" lIns="91440" tIns="45720" rIns="91440" bIns="45720" rtlCol="0" anchor="b" anchorCtr="0">
            <a:normAutofit fontScale="77500" lnSpcReduction="20000"/>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ctr" defTabSz="457200">
              <a:lnSpc>
                <a:spcPct val="90000"/>
              </a:lnSpc>
              <a:spcBef>
                <a:spcPct val="0"/>
              </a:spcBef>
              <a:spcAft>
                <a:spcPts val="600"/>
              </a:spcAft>
            </a:pPr>
            <a:endParaRPr lang="en-US" sz="2300" kern="1200" dirty="0">
              <a:solidFill>
                <a:schemeClr val="accent1"/>
              </a:solidFill>
              <a:latin typeface="+mj-lt"/>
              <a:ea typeface="+mj-ea"/>
              <a:cs typeface="+mj-cs"/>
            </a:endParaRPr>
          </a:p>
          <a:p>
            <a:pPr algn="ctr" defTabSz="457200">
              <a:lnSpc>
                <a:spcPct val="90000"/>
              </a:lnSpc>
              <a:spcBef>
                <a:spcPct val="0"/>
              </a:spcBef>
              <a:spcAft>
                <a:spcPts val="600"/>
              </a:spcAft>
            </a:pPr>
            <a:r>
              <a:rPr lang="en-US" sz="2300" kern="1200" dirty="0">
                <a:solidFill>
                  <a:schemeClr val="accent1"/>
                </a:solidFill>
                <a:latin typeface="+mj-lt"/>
                <a:ea typeface="+mj-ea"/>
                <a:cs typeface="+mj-cs"/>
              </a:rPr>
              <a:t>Implementation</a:t>
            </a:r>
            <a:br>
              <a:rPr lang="en-US" sz="2300" kern="1200" dirty="0">
                <a:solidFill>
                  <a:schemeClr val="accent1"/>
                </a:solidFill>
                <a:latin typeface="+mj-lt"/>
                <a:ea typeface="+mj-ea"/>
                <a:cs typeface="+mj-cs"/>
              </a:rPr>
            </a:br>
            <a:r>
              <a:rPr lang="en-US" sz="2300" kern="1200" dirty="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739476" y="4237521"/>
            <a:ext cx="6216024" cy="351842"/>
          </a:xfrm>
          <a:prstGeom prst="rect">
            <a:avLst/>
          </a:prstGeom>
        </p:spPr>
        <p:txBody>
          <a:bodyPr vert="horz" lIns="91440" tIns="45720" rIns="91440" bIns="45720" rtlCol="0" anchor="t">
            <a:normAutofit/>
          </a:bodyPr>
          <a:lstStyle/>
          <a:p>
            <a:pPr algn="ctr">
              <a:lnSpc>
                <a:spcPct val="90000"/>
              </a:lnSpc>
              <a:spcBef>
                <a:spcPts val="1000"/>
              </a:spcBef>
              <a:buClr>
                <a:schemeClr val="accent1"/>
              </a:buClr>
              <a:buSzPct val="80000"/>
            </a:pPr>
            <a:r>
              <a:rPr lang="en-US" dirty="0">
                <a:solidFill>
                  <a:schemeClr val="tx1">
                    <a:lumMod val="50000"/>
                    <a:lumOff val="50000"/>
                  </a:schemeClr>
                </a:solidFill>
              </a:rPr>
              <a:t>Location page</a:t>
            </a:r>
          </a:p>
        </p:txBody>
      </p:sp>
      <p:pic>
        <p:nvPicPr>
          <p:cNvPr id="6" name="Picture 5">
            <a:extLst>
              <a:ext uri="{FF2B5EF4-FFF2-40B4-BE49-F238E27FC236}">
                <a16:creationId xmlns:a16="http://schemas.microsoft.com/office/drawing/2014/main" id="{47AAF4E7-EB9E-16EB-74BF-6A33FBF4E8E4}"/>
              </a:ext>
            </a:extLst>
          </p:cNvPr>
          <p:cNvPicPr>
            <a:picLocks noChangeAspect="1"/>
          </p:cNvPicPr>
          <p:nvPr/>
        </p:nvPicPr>
        <p:blipFill>
          <a:blip r:embed="rId3"/>
          <a:srcRect t="8003" b="8003"/>
          <a:stretch/>
        </p:blipFill>
        <p:spPr>
          <a:xfrm>
            <a:off x="1118168" y="554137"/>
            <a:ext cx="5990985" cy="2985947"/>
          </a:xfrm>
          <a:prstGeom prst="rect">
            <a:avLst/>
          </a:prstGeom>
        </p:spPr>
      </p:pic>
      <p:sp>
        <p:nvSpPr>
          <p:cNvPr id="2" name="Slide Number Placeholder 1">
            <a:extLst>
              <a:ext uri="{FF2B5EF4-FFF2-40B4-BE49-F238E27FC236}">
                <a16:creationId xmlns:a16="http://schemas.microsoft.com/office/drawing/2014/main" id="{090862F2-C652-9079-4965-BE4DC9BD31E8}"/>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18</a:t>
            </a:r>
          </a:p>
        </p:txBody>
      </p:sp>
    </p:spTree>
    <p:extLst>
      <p:ext uri="{BB962C8B-B14F-4D97-AF65-F5344CB8AC3E}">
        <p14:creationId xmlns:p14="http://schemas.microsoft.com/office/powerpoint/2010/main" val="40390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85" name="Picture 84">
            <a:extLst>
              <a:ext uri="{FF2B5EF4-FFF2-40B4-BE49-F238E27FC236}">
                <a16:creationId xmlns:a16="http://schemas.microsoft.com/office/drawing/2014/main" id="{D38CB33A-7CF8-EF23-D83E-ED7DD71B5BBC}"/>
              </a:ext>
            </a:extLst>
          </p:cNvPr>
          <p:cNvPicPr>
            <a:picLocks noChangeAspect="1"/>
          </p:cNvPicPr>
          <p:nvPr/>
        </p:nvPicPr>
        <p:blipFill rotWithShape="1">
          <a:blip r:embed="rId3"/>
          <a:srcRect l="5496" t="7766" b="10425"/>
          <a:stretch/>
        </p:blipFill>
        <p:spPr>
          <a:xfrm>
            <a:off x="2616820" y="10"/>
            <a:ext cx="652718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0" name="Google Shape;60;p14"/>
          <p:cNvSpPr txBox="1">
            <a:spLocks noGrp="1"/>
          </p:cNvSpPr>
          <p:nvPr>
            <p:ph type="ctrTitle"/>
          </p:nvPr>
        </p:nvSpPr>
        <p:spPr>
          <a:xfrm>
            <a:off x="501650" y="1258999"/>
            <a:ext cx="3066142" cy="177682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IN" sz="3600" u="sng" dirty="0">
                <a:latin typeface="Merriweather"/>
                <a:ea typeface="Merriweather"/>
                <a:cs typeface="Merriweather"/>
                <a:sym typeface="Merriweather"/>
              </a:rPr>
              <a:t>Title of Project:</a:t>
            </a:r>
            <a:endParaRPr lang="en-IN" sz="3600" dirty="0"/>
          </a:p>
        </p:txBody>
      </p:sp>
      <p:sp>
        <p:nvSpPr>
          <p:cNvPr id="61" name="Google Shape;61;p14"/>
          <p:cNvSpPr txBox="1">
            <a:spLocks noGrp="1"/>
          </p:cNvSpPr>
          <p:nvPr>
            <p:ph type="subTitle" idx="1"/>
          </p:nvPr>
        </p:nvSpPr>
        <p:spPr>
          <a:xfrm>
            <a:off x="1201341" y="3194623"/>
            <a:ext cx="3059791" cy="822676"/>
          </a:xfrm>
          <a:prstGeom prst="rect">
            <a:avLst/>
          </a:prstGeom>
        </p:spPr>
        <p:txBody>
          <a:bodyPr spcFirstLastPara="1" lIns="91425" tIns="91425" rIns="91425" bIns="91425" anchorCtr="0">
            <a:normAutofit/>
          </a:bodyPr>
          <a:lstStyle/>
          <a:p>
            <a:pPr marL="0" lvl="0" indent="0" algn="l" rtl="0">
              <a:lnSpc>
                <a:spcPct val="90000"/>
              </a:lnSpc>
              <a:spcBef>
                <a:spcPts val="0"/>
              </a:spcBef>
              <a:spcAft>
                <a:spcPts val="600"/>
              </a:spcAft>
              <a:buNone/>
            </a:pPr>
            <a:r>
              <a:rPr lang="en-US" sz="1200" dirty="0">
                <a:latin typeface="Times New Roman"/>
                <a:ea typeface="Times New Roman"/>
                <a:cs typeface="Times New Roman"/>
                <a:sym typeface="Times New Roman"/>
              </a:rPr>
              <a:t>Web Development Internship project in Prodigy Infotech.</a:t>
            </a:r>
            <a:endParaRPr lang="en-US" sz="1200" dirty="0"/>
          </a:p>
        </p:txBody>
      </p:sp>
      <p:cxnSp>
        <p:nvCxnSpPr>
          <p:cNvPr id="86" name="Straight Connector 8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A0B38FB7-38F1-7050-386D-5FA24AFB6AFC}"/>
              </a:ext>
            </a:extLst>
          </p:cNvPr>
          <p:cNvSpPr>
            <a:spLocks noGrp="1"/>
          </p:cNvSpPr>
          <p:nvPr/>
        </p:nvSpPr>
        <p:spPr>
          <a:xfrm>
            <a:off x="4315748" y="2434828"/>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endParaRPr lang="en" sz="1200" dirty="0">
              <a:solidFill>
                <a:schemeClr val="tx1"/>
              </a:solidFill>
            </a:endParaRPr>
          </a:p>
        </p:txBody>
      </p:sp>
      <p:sp>
        <p:nvSpPr>
          <p:cNvPr id="3" name="Slide Number Placeholder 1">
            <a:extLst>
              <a:ext uri="{FF2B5EF4-FFF2-40B4-BE49-F238E27FC236}">
                <a16:creationId xmlns:a16="http://schemas.microsoft.com/office/drawing/2014/main" id="{C6976B9A-AEAA-C132-019A-329B146AC213}"/>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0"/>
                                        </p:tgtEl>
                                        <p:attrNameLst>
                                          <p:attrName>style.visibility</p:attrName>
                                        </p:attrNameLst>
                                      </p:cBhvr>
                                      <p:to>
                                        <p:strVal val="visible"/>
                                      </p:to>
                                    </p:set>
                                    <p:animEffect transition="in" filter="fade">
                                      <p:cBhvr>
                                        <p:cTn id="7" dur="400"/>
                                        <p:tgtEl>
                                          <p:spTgt spid="60"/>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1">
                                            <p:txEl>
                                              <p:pRg st="0" end="0"/>
                                            </p:txEl>
                                          </p:spTgt>
                                        </p:tgtEl>
                                        <p:attrNameLst>
                                          <p:attrName>style.visibility</p:attrName>
                                        </p:attrNameLst>
                                      </p:cBhvr>
                                      <p:to>
                                        <p:strVal val="visible"/>
                                      </p:to>
                                    </p:set>
                                    <p:animEffect transition="in" filter="fade">
                                      <p:cBhvr>
                                        <p:cTn id="10" dur="4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416" name="Group 41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85" name="Straight Connector 3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9" name="Isosceles Triangle 41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3" name="Isosceles Triangle 42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4" name="Isosceles Triangle 42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 name="Google Shape;108;p22">
            <a:extLst>
              <a:ext uri="{FF2B5EF4-FFF2-40B4-BE49-F238E27FC236}">
                <a16:creationId xmlns:a16="http://schemas.microsoft.com/office/drawing/2014/main" id="{98DD8104-51EC-5632-ECB9-6B4025F0653E}"/>
              </a:ext>
            </a:extLst>
          </p:cNvPr>
          <p:cNvSpPr txBox="1">
            <a:spLocks/>
          </p:cNvSpPr>
          <p:nvPr/>
        </p:nvSpPr>
        <p:spPr>
          <a:xfrm>
            <a:off x="739476" y="3415284"/>
            <a:ext cx="6216024" cy="822237"/>
          </a:xfrm>
          <a:prstGeom prst="rect">
            <a:avLst/>
          </a:prstGeom>
        </p:spPr>
        <p:txBody>
          <a:bodyPr spcFirstLastPara="1" vert="horz" lIns="91440" tIns="45720" rIns="91440" bIns="45720" rtlCol="0" anchor="b" anchorCtr="0">
            <a:normAutofit/>
          </a:bodyPr>
          <a:lstStyle>
            <a:lvl1pPr lvl="0" algn="l" defTabSz="342900" rtl="0" eaLnBrk="1" latinLnBrk="0" hangingPunct="1">
              <a:spcBef>
                <a:spcPts val="0"/>
              </a:spcBef>
              <a:spcAft>
                <a:spcPts val="0"/>
              </a:spcAft>
              <a:buSzPts val="2800"/>
              <a:buNone/>
              <a:defRPr sz="2700" kern="1200">
                <a:solidFill>
                  <a:schemeClr val="accent1"/>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ctr" defTabSz="457200">
              <a:lnSpc>
                <a:spcPct val="90000"/>
              </a:lnSpc>
              <a:spcBef>
                <a:spcPct val="0"/>
              </a:spcBef>
              <a:spcAft>
                <a:spcPts val="600"/>
              </a:spcAft>
            </a:pPr>
            <a:r>
              <a:rPr lang="en-US" sz="2300" kern="1200">
                <a:solidFill>
                  <a:schemeClr val="accent1"/>
                </a:solidFill>
                <a:latin typeface="+mj-lt"/>
                <a:ea typeface="+mj-ea"/>
                <a:cs typeface="+mj-cs"/>
              </a:rPr>
              <a:t>Implementation</a:t>
            </a:r>
            <a:br>
              <a:rPr lang="en-US" sz="2300" kern="1200">
                <a:solidFill>
                  <a:schemeClr val="accent1"/>
                </a:solidFill>
                <a:latin typeface="+mj-lt"/>
                <a:ea typeface="+mj-ea"/>
                <a:cs typeface="+mj-cs"/>
              </a:rPr>
            </a:br>
            <a:r>
              <a:rPr lang="en-US" sz="2300" kern="1200">
                <a:solidFill>
                  <a:schemeClr val="accent1"/>
                </a:solidFill>
                <a:latin typeface="+mj-lt"/>
                <a:ea typeface="+mj-ea"/>
                <a:cs typeface="+mj-cs"/>
              </a:rPr>
              <a:t>(Task – 02)</a:t>
            </a:r>
          </a:p>
        </p:txBody>
      </p:sp>
      <p:sp>
        <p:nvSpPr>
          <p:cNvPr id="4" name="TextBox 3">
            <a:extLst>
              <a:ext uri="{FF2B5EF4-FFF2-40B4-BE49-F238E27FC236}">
                <a16:creationId xmlns:a16="http://schemas.microsoft.com/office/drawing/2014/main" id="{3BEEDA86-59FF-4C8A-7675-0D40EC18763F}"/>
              </a:ext>
            </a:extLst>
          </p:cNvPr>
          <p:cNvSpPr txBox="1"/>
          <p:nvPr/>
        </p:nvSpPr>
        <p:spPr>
          <a:xfrm>
            <a:off x="739476" y="4237521"/>
            <a:ext cx="6216024" cy="351842"/>
          </a:xfrm>
          <a:prstGeom prst="rect">
            <a:avLst/>
          </a:prstGeom>
        </p:spPr>
        <p:txBody>
          <a:bodyPr vert="horz" lIns="91440" tIns="45720" rIns="91440" bIns="45720" rtlCol="0" anchor="t">
            <a:normAutofit/>
          </a:bodyPr>
          <a:lstStyle/>
          <a:p>
            <a:pPr algn="ctr">
              <a:lnSpc>
                <a:spcPct val="90000"/>
              </a:lnSpc>
              <a:spcBef>
                <a:spcPts val="1000"/>
              </a:spcBef>
              <a:buClr>
                <a:schemeClr val="accent1"/>
              </a:buClr>
              <a:buSzPct val="80000"/>
            </a:pPr>
            <a:r>
              <a:rPr lang="en-US">
                <a:solidFill>
                  <a:schemeClr val="tx1">
                    <a:lumMod val="50000"/>
                    <a:lumOff val="50000"/>
                  </a:schemeClr>
                </a:solidFill>
              </a:rPr>
              <a:t>Contact page</a:t>
            </a:r>
          </a:p>
        </p:txBody>
      </p:sp>
      <p:pic>
        <p:nvPicPr>
          <p:cNvPr id="6" name="Picture 5">
            <a:extLst>
              <a:ext uri="{FF2B5EF4-FFF2-40B4-BE49-F238E27FC236}">
                <a16:creationId xmlns:a16="http://schemas.microsoft.com/office/drawing/2014/main" id="{47AAF4E7-EB9E-16EB-74BF-6A33FBF4E8E4}"/>
              </a:ext>
            </a:extLst>
          </p:cNvPr>
          <p:cNvPicPr>
            <a:picLocks noChangeAspect="1"/>
          </p:cNvPicPr>
          <p:nvPr/>
        </p:nvPicPr>
        <p:blipFill rotWithShape="1">
          <a:blip r:embed="rId3"/>
          <a:srcRect l="1142" t="12695" r="1798" b="5780"/>
          <a:stretch/>
        </p:blipFill>
        <p:spPr>
          <a:xfrm>
            <a:off x="1228704" y="700666"/>
            <a:ext cx="5237568" cy="2474588"/>
          </a:xfrm>
          <a:prstGeom prst="rect">
            <a:avLst/>
          </a:prstGeom>
        </p:spPr>
      </p:pic>
      <p:sp>
        <p:nvSpPr>
          <p:cNvPr id="2" name="Slide Number Placeholder 1">
            <a:extLst>
              <a:ext uri="{FF2B5EF4-FFF2-40B4-BE49-F238E27FC236}">
                <a16:creationId xmlns:a16="http://schemas.microsoft.com/office/drawing/2014/main" id="{025B0EC7-F59C-5673-7A69-AFABD17AC96E}"/>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19</a:t>
            </a:r>
          </a:p>
        </p:txBody>
      </p:sp>
    </p:spTree>
    <p:extLst>
      <p:ext uri="{BB962C8B-B14F-4D97-AF65-F5344CB8AC3E}">
        <p14:creationId xmlns:p14="http://schemas.microsoft.com/office/powerpoint/2010/main" val="2674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5"/>
        <p:cNvGrpSpPr/>
        <p:nvPr/>
      </p:nvGrpSpPr>
      <p:grpSpPr>
        <a:xfrm>
          <a:off x="0" y="0"/>
          <a:ext cx="0" cy="0"/>
          <a:chOff x="0" y="0"/>
          <a:chExt cx="0" cy="0"/>
        </a:xfrm>
      </p:grpSpPr>
      <p:grpSp>
        <p:nvGrpSpPr>
          <p:cNvPr id="163" name="Group 16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64" name="Straight Connector 16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8" name="Isosceles Triangle 16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2" name="Isosceles Triangle 17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3" name="Isosceles Triangle 17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56" name="Google Shape;156;p30"/>
          <p:cNvSpPr txBox="1">
            <a:spLocks noGrp="1"/>
          </p:cNvSpPr>
          <p:nvPr>
            <p:ph type="title"/>
          </p:nvPr>
        </p:nvSpPr>
        <p:spPr>
          <a:xfrm>
            <a:off x="4152550" y="457200"/>
            <a:ext cx="280295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References</a:t>
            </a:r>
          </a:p>
        </p:txBody>
      </p:sp>
      <p:sp>
        <p:nvSpPr>
          <p:cNvPr id="157" name="Google Shape;157;p30"/>
          <p:cNvSpPr txBox="1">
            <a:spLocks noGrp="1"/>
          </p:cNvSpPr>
          <p:nvPr>
            <p:ph type="body" idx="1"/>
          </p:nvPr>
        </p:nvSpPr>
        <p:spPr>
          <a:xfrm>
            <a:off x="3942000" y="1694782"/>
            <a:ext cx="3083880" cy="2991518"/>
          </a:xfrm>
          <a:prstGeom prst="rect">
            <a:avLst/>
          </a:prstGeom>
        </p:spPr>
        <p:txBody>
          <a:bodyPr spcFirstLastPara="1" vert="horz" lIns="91440" tIns="45720" rIns="91440" bIns="45720" rtlCol="0" anchorCtr="0">
            <a:normAutofit fontScale="92500" lnSpcReduction="10000"/>
          </a:bodyPr>
          <a:lstStyle/>
          <a:p>
            <a:pPr marL="0" lvl="0" indent="0" defTabSz="457200">
              <a:lnSpc>
                <a:spcPct val="90000"/>
              </a:lnSpc>
              <a:spcBef>
                <a:spcPts val="1000"/>
              </a:spcBef>
              <a:buSzPct val="80000"/>
              <a:buFont typeface="Wingdings 3" charset="2"/>
              <a:buChar char=""/>
            </a:pPr>
            <a:r>
              <a:rPr lang="en-US" sz="1200" dirty="0"/>
              <a:t>•	W3 Schools: </a:t>
            </a:r>
            <a:r>
              <a:rPr lang="en-US" sz="1200" dirty="0">
                <a:solidFill>
                  <a:srgbClr val="FFFF00"/>
                </a:solidFill>
              </a:rPr>
              <a:t>Offers tutorials and references on web development languages, including HTML, CSS, and JS.</a:t>
            </a:r>
          </a:p>
          <a:p>
            <a:pPr marL="457200" lvl="1" indent="0" defTabSz="457200">
              <a:lnSpc>
                <a:spcPct val="90000"/>
              </a:lnSpc>
              <a:spcBef>
                <a:spcPts val="1000"/>
              </a:spcBef>
              <a:buSzPct val="80000"/>
              <a:buFont typeface="Wingdings 3" charset="2"/>
              <a:buChar char=""/>
            </a:pPr>
            <a:r>
              <a:rPr lang="en-US" sz="1050" dirty="0">
                <a:solidFill>
                  <a:srgbClr val="FFFF00"/>
                </a:solidFill>
              </a:rPr>
              <a:t>Link https://www.w3schools.com/html/html_scripts.asp</a:t>
            </a:r>
          </a:p>
          <a:p>
            <a:pPr marL="0" lvl="0" indent="0" defTabSz="457200">
              <a:lnSpc>
                <a:spcPct val="90000"/>
              </a:lnSpc>
              <a:spcBef>
                <a:spcPts val="1000"/>
              </a:spcBef>
              <a:buSzPct val="80000"/>
              <a:buFont typeface="Wingdings 3" charset="2"/>
              <a:buChar char=""/>
            </a:pPr>
            <a:r>
              <a:rPr lang="en-US" sz="1200" dirty="0"/>
              <a:t>•	OpenWeather API: </a:t>
            </a:r>
            <a:r>
              <a:rPr lang="en-US" sz="1200" dirty="0">
                <a:solidFill>
                  <a:srgbClr val="FFFF00"/>
                </a:solidFill>
              </a:rPr>
              <a:t>Offers extensive documentation on using their API for accessing weather data.</a:t>
            </a:r>
          </a:p>
          <a:p>
            <a:pPr marL="457200" lvl="1" indent="0" defTabSz="457200">
              <a:lnSpc>
                <a:spcPct val="90000"/>
              </a:lnSpc>
              <a:spcBef>
                <a:spcPts val="1000"/>
              </a:spcBef>
              <a:buSzPct val="80000"/>
              <a:buFont typeface="Wingdings 3" charset="2"/>
              <a:buChar char=""/>
            </a:pPr>
            <a:r>
              <a:rPr lang="en-US" sz="1050" dirty="0">
                <a:solidFill>
                  <a:srgbClr val="FFFF00"/>
                </a:solidFill>
              </a:rPr>
              <a:t>Link        https://openweathermap.org/</a:t>
            </a:r>
          </a:p>
          <a:p>
            <a:pPr marL="0" lvl="0" indent="0" defTabSz="457200">
              <a:lnSpc>
                <a:spcPct val="90000"/>
              </a:lnSpc>
              <a:spcBef>
                <a:spcPts val="1000"/>
              </a:spcBef>
              <a:buSzPct val="80000"/>
              <a:buFont typeface="Wingdings 3" charset="2"/>
              <a:buChar char=""/>
            </a:pPr>
            <a:r>
              <a:rPr lang="en-US" sz="1200" dirty="0"/>
              <a:t>•	Bootstrap Documentation: </a:t>
            </a:r>
            <a:r>
              <a:rPr lang="en-US" sz="1200" dirty="0">
                <a:solidFill>
                  <a:srgbClr val="FFFF00"/>
                </a:solidFill>
              </a:rPr>
              <a:t>Official Bootstrap documentation for creating responsive and mobile-first websites.</a:t>
            </a:r>
          </a:p>
          <a:p>
            <a:pPr marL="457200" lvl="1" indent="0" defTabSz="457200">
              <a:lnSpc>
                <a:spcPct val="90000"/>
              </a:lnSpc>
              <a:spcBef>
                <a:spcPts val="1000"/>
              </a:spcBef>
              <a:buSzPct val="80000"/>
              <a:buFont typeface="Wingdings 3" charset="2"/>
              <a:buChar char=""/>
            </a:pPr>
            <a:r>
              <a:rPr lang="en-US" sz="1050" dirty="0">
                <a:solidFill>
                  <a:srgbClr val="FFFF00"/>
                </a:solidFill>
              </a:rPr>
              <a:t>Link               https://getbootstrap.com/</a:t>
            </a:r>
          </a:p>
          <a:p>
            <a:pPr marL="457200" lvl="1" indent="0" defTabSz="457200">
              <a:lnSpc>
                <a:spcPct val="90000"/>
              </a:lnSpc>
              <a:spcBef>
                <a:spcPts val="1000"/>
              </a:spcBef>
              <a:buSzPct val="80000"/>
              <a:buNone/>
            </a:pPr>
            <a:endParaRPr lang="en-US" sz="1050" dirty="0"/>
          </a:p>
          <a:p>
            <a:pPr marL="0" lvl="0" indent="0" defTabSz="457200">
              <a:lnSpc>
                <a:spcPct val="90000"/>
              </a:lnSpc>
              <a:spcBef>
                <a:spcPts val="1000"/>
              </a:spcBef>
              <a:buSzPct val="80000"/>
              <a:buFont typeface="Wingdings 3" charset="2"/>
              <a:buChar char=""/>
            </a:pPr>
            <a:endParaRPr lang="en-US" sz="1200" dirty="0"/>
          </a:p>
        </p:txBody>
      </p:sp>
      <p:pic>
        <p:nvPicPr>
          <p:cNvPr id="159" name="Picture 158" descr="Floorplan on a table">
            <a:extLst>
              <a:ext uri="{FF2B5EF4-FFF2-40B4-BE49-F238E27FC236}">
                <a16:creationId xmlns:a16="http://schemas.microsoft.com/office/drawing/2014/main" id="{4194AD31-2531-A8E9-3784-C872A91A07AE}"/>
              </a:ext>
            </a:extLst>
          </p:cNvPr>
          <p:cNvPicPr>
            <a:picLocks noChangeAspect="1"/>
          </p:cNvPicPr>
          <p:nvPr/>
        </p:nvPicPr>
        <p:blipFill rotWithShape="1">
          <a:blip r:embed="rId3"/>
          <a:srcRect l="30588" r="13951" b="-2"/>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75" name="Isosceles Triangle 17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A992F976-D067-C103-B70F-607606C4488A}"/>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20</a:t>
            </a:r>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grpSp>
        <p:nvGrpSpPr>
          <p:cNvPr id="202" name="Group 201">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03" name="Straight Connector 202">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 name="Isosceles Triangle 206">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0"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1" name="Isosceles Triangle 210">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2" name="Isosceles Triangle 211">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98" name="Picture 197">
            <a:extLst>
              <a:ext uri="{FF2B5EF4-FFF2-40B4-BE49-F238E27FC236}">
                <a16:creationId xmlns:a16="http://schemas.microsoft.com/office/drawing/2014/main" id="{F14073E2-01E8-6FDC-6053-39DF11CAE7E9}"/>
              </a:ext>
            </a:extLst>
          </p:cNvPr>
          <p:cNvPicPr>
            <a:picLocks noChangeAspect="1"/>
          </p:cNvPicPr>
          <p:nvPr/>
        </p:nvPicPr>
        <p:blipFill rotWithShape="1">
          <a:blip r:embed="rId3">
            <a:duotone>
              <a:prstClr val="black"/>
              <a:prstClr val="white"/>
            </a:duotone>
          </a:blip>
          <a:srcRect l="33748" r="7272" b="2"/>
          <a:stretch/>
        </p:blipFill>
        <p:spPr>
          <a:xfrm>
            <a:off x="3842657" y="10"/>
            <a:ext cx="5298961" cy="5143490"/>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162" name="Google Shape;162;p31"/>
          <p:cNvSpPr txBox="1">
            <a:spLocks noGrp="1"/>
          </p:cNvSpPr>
          <p:nvPr>
            <p:ph type="title"/>
          </p:nvPr>
        </p:nvSpPr>
        <p:spPr>
          <a:xfrm>
            <a:off x="-606039" y="-14084"/>
            <a:ext cx="3842636" cy="1776820"/>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dirty="0"/>
              <a:t>Conclusion</a:t>
            </a:r>
          </a:p>
        </p:txBody>
      </p:sp>
      <p:cxnSp>
        <p:nvCxnSpPr>
          <p:cNvPr id="214" name="Straight Connector 21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7898DD17-BCCF-79E1-A0DD-C293583AB85F}"/>
              </a:ext>
            </a:extLst>
          </p:cNvPr>
          <p:cNvSpPr txBox="1"/>
          <p:nvPr/>
        </p:nvSpPr>
        <p:spPr>
          <a:xfrm>
            <a:off x="932913" y="2219214"/>
            <a:ext cx="2909743" cy="1384995"/>
          </a:xfrm>
          <a:prstGeom prst="rect">
            <a:avLst/>
          </a:prstGeom>
          <a:noFill/>
        </p:spPr>
        <p:txBody>
          <a:bodyPr wrap="square" rtlCol="0">
            <a:spAutoFit/>
          </a:bodyPr>
          <a:lstStyle/>
          <a:p>
            <a:r>
              <a:rPr lang="en-US" sz="1200" b="0" i="0" dirty="0">
                <a:solidFill>
                  <a:srgbClr val="C00000"/>
                </a:solidFill>
                <a:effectLst/>
                <a:highlight>
                  <a:srgbClr val="FFFFFF"/>
                </a:highlight>
                <a:latin typeface="Söhne"/>
              </a:rPr>
              <a:t>Overall, the  benefits of these projects extend beyond simple web presence; the portfolio website aims to significantly boost professional visibility and career opportunities, while the weather website will serve as a vital resource for daily planning and emergency preparedness. </a:t>
            </a:r>
            <a:endParaRPr lang="en-IN" sz="1200" dirty="0">
              <a:solidFill>
                <a:srgbClr val="C00000"/>
              </a:solidFill>
            </a:endParaRPr>
          </a:p>
        </p:txBody>
      </p:sp>
      <p:sp>
        <p:nvSpPr>
          <p:cNvPr id="3" name="Slide Number Placeholder 1">
            <a:extLst>
              <a:ext uri="{FF2B5EF4-FFF2-40B4-BE49-F238E27FC236}">
                <a16:creationId xmlns:a16="http://schemas.microsoft.com/office/drawing/2014/main" id="{FB335ABB-E58C-7428-7918-E1BD972CA4B1}"/>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21</a:t>
            </a:r>
          </a:p>
        </p:txBody>
      </p:sp>
    </p:spTree>
    <p:extLst>
      <p:ext uri="{BB962C8B-B14F-4D97-AF65-F5344CB8AC3E}">
        <p14:creationId xmlns:p14="http://schemas.microsoft.com/office/powerpoint/2010/main" val="387372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grpSp>
        <p:nvGrpSpPr>
          <p:cNvPr id="184" name="Group 18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85" name="Straight Connector 18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9" name="Isosceles Triangle 18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3" name="Isosceles Triangle 19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4" name="Isosceles Triangle 19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62" name="Google Shape;162;p31"/>
          <p:cNvSpPr txBox="1">
            <a:spLocks noGrp="1"/>
          </p:cNvSpPr>
          <p:nvPr>
            <p:ph type="title"/>
          </p:nvPr>
        </p:nvSpPr>
        <p:spPr>
          <a:xfrm>
            <a:off x="3730752" y="948985"/>
            <a:ext cx="3224750" cy="2436848"/>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5400" kern="1200" dirty="0">
                <a:solidFill>
                  <a:schemeClr val="accent1"/>
                </a:solidFill>
                <a:latin typeface="+mj-lt"/>
                <a:ea typeface="+mj-ea"/>
                <a:cs typeface="+mj-cs"/>
              </a:rPr>
              <a:t>Thank You </a:t>
            </a:r>
          </a:p>
        </p:txBody>
      </p:sp>
      <p:sp>
        <p:nvSpPr>
          <p:cNvPr id="196" name="Isosceles Triangle 195">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6" name="Graphic 165" descr="Smiling Face with No Fill">
            <a:extLst>
              <a:ext uri="{FF2B5EF4-FFF2-40B4-BE49-F238E27FC236}">
                <a16:creationId xmlns:a16="http://schemas.microsoft.com/office/drawing/2014/main" id="{36C4409A-5D1A-1866-1732-20AFC3D5F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453" y="1162604"/>
            <a:ext cx="2824269" cy="2824269"/>
          </a:xfrm>
          <a:prstGeom prst="rect">
            <a:avLst/>
          </a:prstGeom>
        </p:spPr>
      </p:pic>
      <p:sp>
        <p:nvSpPr>
          <p:cNvPr id="2" name="Slide Number Placeholder 1">
            <a:extLst>
              <a:ext uri="{FF2B5EF4-FFF2-40B4-BE49-F238E27FC236}">
                <a16:creationId xmlns:a16="http://schemas.microsoft.com/office/drawing/2014/main" id="{1C184C87-0A60-97C9-52F4-A7272F9B9EB2}"/>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5"/>
        <p:cNvGrpSpPr/>
        <p:nvPr/>
      </p:nvGrpSpPr>
      <p:grpSpPr>
        <a:xfrm>
          <a:off x="0" y="0"/>
          <a:ext cx="0" cy="0"/>
          <a:chOff x="0" y="0"/>
          <a:chExt cx="0" cy="0"/>
        </a:xfrm>
      </p:grpSpPr>
      <p:grpSp>
        <p:nvGrpSpPr>
          <p:cNvPr id="73" name="Group 7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74" name="Straight Connector 7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Isosceles Triangle 7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Isosceles Triangle 8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3" name="Isosceles Triangle 8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66" name="Google Shape;66;p15"/>
          <p:cNvSpPr txBox="1">
            <a:spLocks noGrp="1"/>
          </p:cNvSpPr>
          <p:nvPr>
            <p:ph type="title"/>
          </p:nvPr>
        </p:nvSpPr>
        <p:spPr>
          <a:xfrm>
            <a:off x="4152550" y="457200"/>
            <a:ext cx="2802951" cy="99060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100"/>
              <a:t>Problem Statement</a:t>
            </a:r>
          </a:p>
        </p:txBody>
      </p:sp>
      <p:sp>
        <p:nvSpPr>
          <p:cNvPr id="67" name="Google Shape;67;p15"/>
          <p:cNvSpPr txBox="1">
            <a:spLocks noGrp="1"/>
          </p:cNvSpPr>
          <p:nvPr>
            <p:ph type="body" idx="1"/>
          </p:nvPr>
        </p:nvSpPr>
        <p:spPr>
          <a:xfrm>
            <a:off x="3907173" y="1620442"/>
            <a:ext cx="2889700" cy="1197100"/>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t> </a:t>
            </a:r>
            <a:r>
              <a:rPr lang="en-US" sz="1200" b="1" u="sng" dirty="0"/>
              <a:t>Task1</a:t>
            </a:r>
            <a:r>
              <a:rPr lang="en-US" sz="1200" b="1" dirty="0"/>
              <a:t>:-  </a:t>
            </a:r>
            <a:r>
              <a:rPr lang="en-US" sz="1100" b="1" dirty="0"/>
              <a:t>Build a web page that fetches weather data from a weather API based on the user's location or a user-inputted location. Display the current weather conditions, temperature, and other relevant information.</a:t>
            </a:r>
            <a:endParaRPr lang="en-US" sz="1100" dirty="0"/>
          </a:p>
        </p:txBody>
      </p:sp>
      <p:pic>
        <p:nvPicPr>
          <p:cNvPr id="69" name="Picture 68" descr="Many question marks on black background">
            <a:extLst>
              <a:ext uri="{FF2B5EF4-FFF2-40B4-BE49-F238E27FC236}">
                <a16:creationId xmlns:a16="http://schemas.microsoft.com/office/drawing/2014/main" id="{92FC1F1E-6214-47F4-ED5D-3EF2298A3BDD}"/>
              </a:ext>
            </a:extLst>
          </p:cNvPr>
          <p:cNvPicPr>
            <a:picLocks noChangeAspect="1"/>
          </p:cNvPicPr>
          <p:nvPr/>
        </p:nvPicPr>
        <p:blipFill rotWithShape="1">
          <a:blip r:embed="rId3"/>
          <a:srcRect l="52013" r="1" b="1"/>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5" name="Isosceles Triangle 8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Google Shape;67;p15">
            <a:extLst>
              <a:ext uri="{FF2B5EF4-FFF2-40B4-BE49-F238E27FC236}">
                <a16:creationId xmlns:a16="http://schemas.microsoft.com/office/drawing/2014/main" id="{B841119C-2322-2B45-5106-3952DF945038}"/>
              </a:ext>
            </a:extLst>
          </p:cNvPr>
          <p:cNvSpPr txBox="1">
            <a:spLocks/>
          </p:cNvSpPr>
          <p:nvPr/>
        </p:nvSpPr>
        <p:spPr>
          <a:xfrm>
            <a:off x="3909619" y="2976243"/>
            <a:ext cx="3118640" cy="1818781"/>
          </a:xfrm>
          <a:prstGeom prst="rect">
            <a:avLst/>
          </a:prstGeom>
        </p:spPr>
        <p:txBody>
          <a:bodyPr spcFirstLastPara="1" vert="horz" wrap="square" lIns="91440" tIns="45720" rIns="91440" bIns="45720" rtlCol="0" anchor="t" anchorCtr="0">
            <a:normAutofit fontScale="92500"/>
          </a:bodyPr>
          <a:lstStyle>
            <a:lvl1pPr marL="457200" lvl="0" indent="-342900" algn="l" defTabSz="342900" rtl="0" eaLnBrk="1" latinLnBrk="0" hangingPunct="1">
              <a:spcBef>
                <a:spcPts val="0"/>
              </a:spcBef>
              <a:spcAft>
                <a:spcPts val="0"/>
              </a:spcAft>
              <a:buClr>
                <a:schemeClr val="accent1"/>
              </a:buClr>
              <a:buSzPts val="1800"/>
              <a:buFont typeface="Wingdings 3" charset="2"/>
              <a:buChar char="●"/>
              <a:defRPr sz="1350" kern="1200">
                <a:solidFill>
                  <a:schemeClr val="tx1">
                    <a:lumMod val="75000"/>
                    <a:lumOff val="25000"/>
                  </a:schemeClr>
                </a:solidFill>
                <a:latin typeface="+mn-lt"/>
                <a:ea typeface="+mn-ea"/>
                <a:cs typeface="+mn-cs"/>
              </a:defRPr>
            </a:lvl1pPr>
            <a:lvl2pPr marL="914400" lvl="1" indent="-317500" algn="l" defTabSz="342900" rtl="0" eaLnBrk="1" latinLnBrk="0" hangingPunct="1">
              <a:spcBef>
                <a:spcPts val="0"/>
              </a:spcBef>
              <a:spcAft>
                <a:spcPts val="0"/>
              </a:spcAft>
              <a:buClr>
                <a:schemeClr val="accent1"/>
              </a:buClr>
              <a:buSzPts val="1400"/>
              <a:buFont typeface="Wingdings 3" charset="2"/>
              <a:buChar char="○"/>
              <a:defRPr sz="1200" kern="1200">
                <a:solidFill>
                  <a:schemeClr val="tx1">
                    <a:lumMod val="75000"/>
                    <a:lumOff val="25000"/>
                  </a:schemeClr>
                </a:solidFill>
                <a:latin typeface="+mn-lt"/>
                <a:ea typeface="+mn-ea"/>
                <a:cs typeface="+mn-cs"/>
              </a:defRPr>
            </a:lvl2pPr>
            <a:lvl3pPr marL="1371600" lvl="2" indent="-317500" algn="l" defTabSz="342900" rtl="0" eaLnBrk="1" latinLnBrk="0" hangingPunct="1">
              <a:spcBef>
                <a:spcPts val="0"/>
              </a:spcBef>
              <a:spcAft>
                <a:spcPts val="0"/>
              </a:spcAft>
              <a:buClr>
                <a:schemeClr val="accent1"/>
              </a:buClr>
              <a:buSzPts val="1400"/>
              <a:buFont typeface="Wingdings 3" charset="2"/>
              <a:buChar char="■"/>
              <a:defRPr sz="1050" kern="1200">
                <a:solidFill>
                  <a:schemeClr val="tx1">
                    <a:lumMod val="75000"/>
                    <a:lumOff val="25000"/>
                  </a:schemeClr>
                </a:solidFill>
                <a:latin typeface="+mn-lt"/>
                <a:ea typeface="+mn-ea"/>
                <a:cs typeface="+mn-cs"/>
              </a:defRPr>
            </a:lvl3pPr>
            <a:lvl4pPr marL="1828800" lvl="3"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4pPr>
            <a:lvl5pPr marL="2286000" lvl="4"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5pPr>
            <a:lvl6pPr marL="2743200" lvl="5"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6pPr>
            <a:lvl7pPr marL="3200400" lvl="6"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7pPr>
            <a:lvl8pPr marL="3657600" lvl="7"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8pPr>
            <a:lvl9pPr marL="4114800" lvl="8"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9pPr>
          </a:lstStyle>
          <a:p>
            <a:pPr marL="0" indent="0" defTabSz="457200">
              <a:lnSpc>
                <a:spcPct val="90000"/>
              </a:lnSpc>
              <a:spcBef>
                <a:spcPts val="1000"/>
              </a:spcBef>
              <a:buSzPct val="80000"/>
              <a:buFont typeface="Wingdings 3" charset="2"/>
              <a:buChar char=""/>
            </a:pPr>
            <a:r>
              <a:rPr lang="en-US" sz="1100" dirty="0"/>
              <a:t> </a:t>
            </a:r>
            <a:r>
              <a:rPr lang="en-US" sz="1200" b="1" u="sng" dirty="0"/>
              <a:t>Task 2</a:t>
            </a:r>
            <a:r>
              <a:rPr lang="en-US" sz="1200" b="1" dirty="0"/>
              <a:t>:-  Build a personal portfolio website that showcases your skills, projects, and accomplishments as a web developer. Design an attractive and visually appealing layout that captures visitors' attention. Include a home page with a captivating headline, professional photo, and summary of your skills. Provide an "About Me" section with a detailed background, education, and professional experience.</a:t>
            </a:r>
            <a:endParaRPr lang="en-US" sz="1100" dirty="0"/>
          </a:p>
        </p:txBody>
      </p:sp>
      <p:sp>
        <p:nvSpPr>
          <p:cNvPr id="2" name="Slide Number Placeholder 1">
            <a:extLst>
              <a:ext uri="{FF2B5EF4-FFF2-40B4-BE49-F238E27FC236}">
                <a16:creationId xmlns:a16="http://schemas.microsoft.com/office/drawing/2014/main" id="{AB723C4C-6E05-A4E1-6811-6E3236BEC6E5}"/>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3</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grpSp>
        <p:nvGrpSpPr>
          <p:cNvPr id="79" name="Group 7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80" name="Straight Connector 7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Isosceles Triangle 8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Isosceles Triangle 8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Isosceles Triangle 8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72" name="Google Shape;72;p16"/>
          <p:cNvSpPr txBox="1">
            <a:spLocks noGrp="1"/>
          </p:cNvSpPr>
          <p:nvPr>
            <p:ph type="title"/>
          </p:nvPr>
        </p:nvSpPr>
        <p:spPr>
          <a:xfrm>
            <a:off x="4152550" y="457200"/>
            <a:ext cx="280295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buClr>
                <a:srgbClr val="000000"/>
              </a:buClr>
              <a:buSzPct val="28779"/>
            </a:pPr>
            <a:r>
              <a:rPr lang="en-US" sz="3600">
                <a:sym typeface="Merriweather"/>
              </a:rPr>
              <a:t>Objectives:</a:t>
            </a:r>
            <a:endParaRPr lang="en-US" sz="3600"/>
          </a:p>
        </p:txBody>
      </p:sp>
      <p:sp>
        <p:nvSpPr>
          <p:cNvPr id="73" name="Google Shape;73;p16"/>
          <p:cNvSpPr txBox="1">
            <a:spLocks noGrp="1"/>
          </p:cNvSpPr>
          <p:nvPr>
            <p:ph type="body" idx="1"/>
          </p:nvPr>
        </p:nvSpPr>
        <p:spPr>
          <a:xfrm>
            <a:off x="3907172" y="1620441"/>
            <a:ext cx="3048329" cy="2910580"/>
          </a:xfrm>
          <a:prstGeom prst="rect">
            <a:avLst/>
          </a:prstGeom>
        </p:spPr>
        <p:txBody>
          <a:bodyPr spcFirstLastPara="1" vert="horz" lIns="91440" tIns="45720" rIns="91440" bIns="45720" rtlCol="0" anchorCtr="0">
            <a:normAutofit/>
          </a:bodyPr>
          <a:lstStyle/>
          <a:p>
            <a:pPr marL="457200" lvl="0" indent="-342900" defTabSz="457200">
              <a:lnSpc>
                <a:spcPct val="90000"/>
              </a:lnSpc>
              <a:spcBef>
                <a:spcPts val="1000"/>
              </a:spcBef>
              <a:buSzPct val="80000"/>
              <a:buFont typeface="Wingdings 3" charset="2"/>
              <a:buChar char=""/>
            </a:pPr>
            <a:r>
              <a:rPr lang="en-US" sz="900" dirty="0"/>
              <a:t>Showcase Professional Skills and Projects.</a:t>
            </a:r>
          </a:p>
          <a:p>
            <a:pPr marL="457200" lvl="0" indent="-342900" defTabSz="457200">
              <a:lnSpc>
                <a:spcPct val="90000"/>
              </a:lnSpc>
              <a:spcBef>
                <a:spcPts val="1000"/>
              </a:spcBef>
              <a:buSzPct val="80000"/>
              <a:buFont typeface="Wingdings 3" charset="2"/>
              <a:buChar char=""/>
            </a:pPr>
            <a:r>
              <a:rPr lang="en-US" sz="900" dirty="0"/>
              <a:t>Responsive and User-Friendly design.</a:t>
            </a:r>
          </a:p>
          <a:p>
            <a:pPr marL="457200" lvl="0" indent="-342900" defTabSz="457200">
              <a:lnSpc>
                <a:spcPct val="90000"/>
              </a:lnSpc>
              <a:spcBef>
                <a:spcPts val="1000"/>
              </a:spcBef>
              <a:buSzPct val="80000"/>
              <a:buFont typeface="Wingdings 3" charset="2"/>
              <a:buChar char=""/>
            </a:pPr>
            <a:r>
              <a:rPr lang="en-US" sz="900" dirty="0"/>
              <a:t>Designing good UI-UX.</a:t>
            </a:r>
          </a:p>
          <a:p>
            <a:pPr marL="457200" lvl="0" indent="-342900" defTabSz="457200">
              <a:lnSpc>
                <a:spcPct val="90000"/>
              </a:lnSpc>
              <a:spcBef>
                <a:spcPts val="1000"/>
              </a:spcBef>
              <a:buSzPct val="80000"/>
              <a:buFont typeface="Wingdings 3" charset="2"/>
              <a:buChar char=""/>
            </a:pPr>
            <a:r>
              <a:rPr lang="en-US" sz="900" dirty="0"/>
              <a:t>To get experience related to web development.</a:t>
            </a:r>
          </a:p>
          <a:p>
            <a:pPr marL="457200" lvl="0" indent="-342900" defTabSz="457200">
              <a:lnSpc>
                <a:spcPct val="90000"/>
              </a:lnSpc>
              <a:spcBef>
                <a:spcPts val="1000"/>
              </a:spcBef>
              <a:buSzPct val="80000"/>
              <a:buFont typeface="Wingdings 3" charset="2"/>
              <a:buChar char=""/>
            </a:pPr>
            <a:r>
              <a:rPr lang="en-US" sz="900" dirty="0"/>
              <a:t>To gain knowledge and improve skills.</a:t>
            </a:r>
          </a:p>
          <a:p>
            <a:pPr marL="457200" lvl="0" indent="-342900" defTabSz="457200">
              <a:lnSpc>
                <a:spcPct val="90000"/>
              </a:lnSpc>
              <a:spcBef>
                <a:spcPts val="1000"/>
              </a:spcBef>
              <a:buSzPct val="80000"/>
              <a:buFont typeface="Wingdings 3" charset="2"/>
              <a:buChar char=""/>
            </a:pPr>
            <a:r>
              <a:rPr lang="en-US" sz="900" dirty="0"/>
              <a:t>To know the workings of API.</a:t>
            </a:r>
          </a:p>
          <a:p>
            <a:pPr marL="457200" lvl="0" indent="-342900" defTabSz="457200">
              <a:lnSpc>
                <a:spcPct val="90000"/>
              </a:lnSpc>
              <a:spcBef>
                <a:spcPts val="1000"/>
              </a:spcBef>
              <a:buSzPct val="80000"/>
              <a:buFont typeface="Wingdings 3" charset="2"/>
              <a:buChar char=""/>
            </a:pPr>
            <a:r>
              <a:rPr lang="en-US" sz="900" dirty="0"/>
              <a:t>Integrate multiple web pages like Map.</a:t>
            </a:r>
          </a:p>
          <a:p>
            <a:pPr marL="457200" lvl="0" indent="-342900" defTabSz="457200">
              <a:lnSpc>
                <a:spcPct val="90000"/>
              </a:lnSpc>
              <a:spcBef>
                <a:spcPts val="1000"/>
              </a:spcBef>
              <a:buSzPct val="80000"/>
              <a:buFont typeface="Wingdings 3" charset="2"/>
              <a:buChar char=""/>
            </a:pPr>
            <a:r>
              <a:rPr lang="en-US" sz="900" dirty="0"/>
              <a:t>Organize content for easy navigation and quick access</a:t>
            </a:r>
            <a:r>
              <a:rPr lang="en-US" sz="1050" dirty="0">
                <a:solidFill>
                  <a:srgbClr val="0D0D0D"/>
                </a:solidFill>
                <a:highlight>
                  <a:srgbClr val="FFFFFF"/>
                </a:highlight>
                <a:latin typeface="Söhne"/>
              </a:rPr>
              <a:t>.</a:t>
            </a:r>
            <a:endParaRPr lang="en-US" sz="900" dirty="0"/>
          </a:p>
        </p:txBody>
      </p:sp>
      <p:pic>
        <p:nvPicPr>
          <p:cNvPr id="75" name="Picture 74">
            <a:extLst>
              <a:ext uri="{FF2B5EF4-FFF2-40B4-BE49-F238E27FC236}">
                <a16:creationId xmlns:a16="http://schemas.microsoft.com/office/drawing/2014/main" id="{F92073E1-5F35-0FE7-B2E1-0BFEA7394445}"/>
              </a:ext>
            </a:extLst>
          </p:cNvPr>
          <p:cNvPicPr>
            <a:picLocks noChangeAspect="1"/>
          </p:cNvPicPr>
          <p:nvPr/>
        </p:nvPicPr>
        <p:blipFill rotWithShape="1">
          <a:blip r:embed="rId3"/>
          <a:srcRect r="47490"/>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1" name="Isosceles Triangle 9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FA8B29C0-B37F-192C-AA4D-D820429F96CE}"/>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grpSp>
        <p:nvGrpSpPr>
          <p:cNvPr id="100" name="Group 9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86" name="Straight Connector 8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0" name="Isosceles Triangle 8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4" name="Isosceles Triangle 9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5" name="Isosceles Triangle 9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2" name="Picture 101" descr="Light bulb on yellow background with sketched light beams and cord">
            <a:extLst>
              <a:ext uri="{FF2B5EF4-FFF2-40B4-BE49-F238E27FC236}">
                <a16:creationId xmlns:a16="http://schemas.microsoft.com/office/drawing/2014/main" id="{665A971B-145D-99C5-B364-59834C3C136C}"/>
              </a:ext>
            </a:extLst>
          </p:cNvPr>
          <p:cNvPicPr>
            <a:picLocks noChangeAspect="1"/>
          </p:cNvPicPr>
          <p:nvPr/>
        </p:nvPicPr>
        <p:blipFill rotWithShape="1">
          <a:blip r:embed="rId3"/>
          <a:srcRect l="28958" r="-2" b="-2"/>
          <a:stretch/>
        </p:blipFill>
        <p:spPr>
          <a:xfrm>
            <a:off x="3456878" y="10"/>
            <a:ext cx="5687122"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78" name="Google Shape;78;p17"/>
          <p:cNvSpPr txBox="1">
            <a:spLocks noGrp="1"/>
          </p:cNvSpPr>
          <p:nvPr>
            <p:ph type="title"/>
          </p:nvPr>
        </p:nvSpPr>
        <p:spPr>
          <a:xfrm>
            <a:off x="507999" y="457200"/>
            <a:ext cx="2888343" cy="99060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100"/>
              <a:t>Scope of the Project</a:t>
            </a:r>
          </a:p>
        </p:txBody>
      </p:sp>
      <p:sp>
        <p:nvSpPr>
          <p:cNvPr id="79" name="Google Shape;79;p17"/>
          <p:cNvSpPr txBox="1">
            <a:spLocks noGrp="1"/>
          </p:cNvSpPr>
          <p:nvPr>
            <p:ph type="body" idx="1"/>
          </p:nvPr>
        </p:nvSpPr>
        <p:spPr>
          <a:xfrm>
            <a:off x="508000" y="1828799"/>
            <a:ext cx="3476702" cy="3204118"/>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000" b="1" u="sng" dirty="0">
                <a:highlight>
                  <a:schemeClr val="lt1"/>
                </a:highlight>
                <a:sym typeface="Roboto"/>
              </a:rPr>
              <a:t>1.Content Types</a:t>
            </a:r>
            <a:r>
              <a:rPr lang="en-US" sz="800" b="1" u="sng" dirty="0">
                <a:highlight>
                  <a:schemeClr val="lt1"/>
                </a:highlight>
                <a:sym typeface="Roboto"/>
              </a:rPr>
              <a:t>: </a:t>
            </a:r>
            <a:r>
              <a:rPr lang="en-US" sz="900" dirty="0">
                <a:highlight>
                  <a:schemeClr val="lt1"/>
                </a:highlight>
                <a:sym typeface="Roboto"/>
              </a:rPr>
              <a:t>The website will include sections for an About page, a project showcase, and a contact form.</a:t>
            </a:r>
          </a:p>
          <a:p>
            <a:pPr marL="0" lvl="0" indent="0" defTabSz="457200">
              <a:lnSpc>
                <a:spcPct val="90000"/>
              </a:lnSpc>
              <a:spcBef>
                <a:spcPts val="1000"/>
              </a:spcBef>
              <a:buSzPct val="80000"/>
              <a:buNone/>
            </a:pPr>
            <a:endParaRPr lang="en-US" sz="900" dirty="0">
              <a:highlight>
                <a:schemeClr val="lt1"/>
              </a:highlight>
              <a:sym typeface="Roboto"/>
            </a:endParaRPr>
          </a:p>
          <a:p>
            <a:pPr marL="0" lvl="0" indent="0" defTabSz="457200">
              <a:lnSpc>
                <a:spcPct val="90000"/>
              </a:lnSpc>
              <a:spcBef>
                <a:spcPts val="1000"/>
              </a:spcBef>
              <a:buSzPct val="80000"/>
              <a:buFont typeface="Wingdings 3" charset="2"/>
              <a:buChar char=""/>
            </a:pPr>
            <a:r>
              <a:rPr lang="en-US" sz="1000" b="1" u="sng" dirty="0">
                <a:highlight>
                  <a:schemeClr val="lt1"/>
                </a:highlight>
                <a:sym typeface="Roboto"/>
              </a:rPr>
              <a:t>2. Features: </a:t>
            </a:r>
            <a:r>
              <a:rPr lang="en-US" sz="900" dirty="0">
                <a:highlight>
                  <a:schemeClr val="lt1"/>
                </a:highlight>
                <a:sym typeface="Roboto"/>
              </a:rPr>
              <a:t>Features like a photo gallery, downloadable resume, and testimonials will be integrated to provide comprehensive information about professional skills and experiences.</a:t>
            </a:r>
          </a:p>
          <a:p>
            <a:pPr marL="0" lvl="0" indent="0" defTabSz="457200">
              <a:lnSpc>
                <a:spcPct val="90000"/>
              </a:lnSpc>
              <a:spcBef>
                <a:spcPts val="1000"/>
              </a:spcBef>
              <a:buSzPct val="80000"/>
              <a:buNone/>
            </a:pPr>
            <a:endParaRPr lang="en-US" sz="900" dirty="0">
              <a:highlight>
                <a:schemeClr val="lt1"/>
              </a:highlight>
              <a:sym typeface="Roboto"/>
            </a:endParaRPr>
          </a:p>
          <a:p>
            <a:pPr marL="0" lvl="0" indent="0" defTabSz="457200">
              <a:lnSpc>
                <a:spcPct val="90000"/>
              </a:lnSpc>
              <a:spcBef>
                <a:spcPts val="1000"/>
              </a:spcBef>
              <a:buSzPct val="80000"/>
              <a:buFont typeface="Wingdings 3" charset="2"/>
              <a:buChar char=""/>
            </a:pPr>
            <a:r>
              <a:rPr lang="en-US" sz="1000" b="1" u="sng" dirty="0">
                <a:highlight>
                  <a:schemeClr val="lt1"/>
                </a:highlight>
                <a:sym typeface="Roboto"/>
              </a:rPr>
              <a:t>3. Technology Design:</a:t>
            </a:r>
            <a:r>
              <a:rPr lang="en-US" sz="1000" dirty="0">
                <a:highlight>
                  <a:schemeClr val="lt1"/>
                </a:highlight>
                <a:sym typeface="Roboto"/>
              </a:rPr>
              <a:t> </a:t>
            </a:r>
            <a:r>
              <a:rPr lang="en-US" sz="900" dirty="0">
                <a:highlight>
                  <a:schemeClr val="lt1"/>
                </a:highlight>
                <a:sym typeface="Roboto"/>
              </a:rPr>
              <a:t>The site  for both TASK-1 and TASK-2 will be developed using HTML, CSS, JavaScript, and Bootstrap for responsive design. </a:t>
            </a:r>
          </a:p>
          <a:p>
            <a:pPr marL="0" lvl="0" indent="0" defTabSz="457200">
              <a:lnSpc>
                <a:spcPct val="90000"/>
              </a:lnSpc>
              <a:spcBef>
                <a:spcPts val="1000"/>
              </a:spcBef>
              <a:buSzPct val="80000"/>
              <a:buNone/>
            </a:pPr>
            <a:endParaRPr lang="en-US" sz="800" dirty="0">
              <a:highlight>
                <a:schemeClr val="lt1"/>
              </a:highlight>
              <a:sym typeface="Roboto"/>
            </a:endParaRPr>
          </a:p>
          <a:p>
            <a:pPr marL="0" lvl="0" indent="0" defTabSz="457200">
              <a:lnSpc>
                <a:spcPct val="90000"/>
              </a:lnSpc>
              <a:spcBef>
                <a:spcPts val="1000"/>
              </a:spcBef>
              <a:buSzPct val="80000"/>
              <a:buFont typeface="Wingdings 3" charset="2"/>
              <a:buChar char=""/>
            </a:pPr>
            <a:r>
              <a:rPr lang="en-US" sz="1000" b="1" u="sng" dirty="0">
                <a:highlight>
                  <a:schemeClr val="lt1"/>
                </a:highlight>
                <a:sym typeface="Roboto"/>
              </a:rPr>
              <a:t>4 . Responsive Design and Accessibility</a:t>
            </a:r>
            <a:r>
              <a:rPr lang="en-US" sz="800" b="1" u="sng" dirty="0">
                <a:highlight>
                  <a:schemeClr val="lt1"/>
                </a:highlight>
                <a:sym typeface="Roboto"/>
              </a:rPr>
              <a:t>:</a:t>
            </a:r>
            <a:r>
              <a:rPr lang="en-US" sz="800" dirty="0">
                <a:highlight>
                  <a:schemeClr val="lt1"/>
                </a:highlight>
                <a:sym typeface="Roboto"/>
              </a:rPr>
              <a:t> </a:t>
            </a:r>
            <a:r>
              <a:rPr lang="en-US" sz="900" dirty="0">
                <a:highlight>
                  <a:schemeClr val="lt1"/>
                </a:highlight>
                <a:sym typeface="Roboto"/>
              </a:rPr>
              <a:t>The design will be mobile-first, ensuring optimal functionality on smartphones and tablets, as well as desktops.</a:t>
            </a:r>
          </a:p>
          <a:p>
            <a:pPr marL="0" lvl="0" indent="0" defTabSz="457200">
              <a:lnSpc>
                <a:spcPct val="90000"/>
              </a:lnSpc>
              <a:spcBef>
                <a:spcPts val="1000"/>
              </a:spcBef>
              <a:buSzPct val="80000"/>
              <a:buFont typeface="Wingdings 3" charset="2"/>
              <a:buChar char=""/>
            </a:pPr>
            <a:endParaRPr lang="en-US" sz="800" dirty="0">
              <a:highlight>
                <a:schemeClr val="lt1"/>
              </a:highlight>
              <a:sym typeface="Roboto"/>
            </a:endParaRPr>
          </a:p>
          <a:p>
            <a:pPr marL="0" lvl="0" indent="0" defTabSz="457200">
              <a:lnSpc>
                <a:spcPct val="90000"/>
              </a:lnSpc>
              <a:spcBef>
                <a:spcPts val="1000"/>
              </a:spcBef>
              <a:buSzPct val="80000"/>
              <a:buFont typeface="Wingdings 3" charset="2"/>
              <a:buChar char=""/>
            </a:pPr>
            <a:endParaRPr lang="en-US" sz="800" dirty="0">
              <a:highlight>
                <a:schemeClr val="lt1"/>
              </a:highlight>
              <a:sym typeface="Roboto"/>
            </a:endParaRPr>
          </a:p>
        </p:txBody>
      </p:sp>
      <p:cxnSp>
        <p:nvCxnSpPr>
          <p:cNvPr id="104" name="Straight Connector 10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AF16A770-591E-A6EC-0894-C5FBD60AAE0F}"/>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grpSp>
        <p:nvGrpSpPr>
          <p:cNvPr id="124" name="Group 12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5" name="Straight Connector 124">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7"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9" name="Isosceles Triangle 128">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0"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3" name="Isosceles Triangle 13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4" name="Isosceles Triangle 13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87" name="Picture 86" descr="Computer script on a screen">
            <a:extLst>
              <a:ext uri="{FF2B5EF4-FFF2-40B4-BE49-F238E27FC236}">
                <a16:creationId xmlns:a16="http://schemas.microsoft.com/office/drawing/2014/main" id="{2EF5D4BF-D893-7C6B-0095-3227720FD1FB}"/>
              </a:ext>
            </a:extLst>
          </p:cNvPr>
          <p:cNvPicPr>
            <a:picLocks noChangeAspect="1"/>
          </p:cNvPicPr>
          <p:nvPr/>
        </p:nvPicPr>
        <p:blipFill rotWithShape="1">
          <a:blip r:embed="rId3"/>
          <a:srcRect l="9091" t="11172" b="12220"/>
          <a:stretch/>
        </p:blipFill>
        <p:spPr>
          <a:xfrm>
            <a:off x="20" y="10"/>
            <a:ext cx="9143980" cy="5143490"/>
          </a:xfrm>
          <a:prstGeom prst="rect">
            <a:avLst/>
          </a:prstGeom>
        </p:spPr>
      </p:pic>
      <p:sp>
        <p:nvSpPr>
          <p:cNvPr id="136" name="Isosceles Triangle 135">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8" name="Parallelogram 137">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8141" y="0"/>
            <a:ext cx="7029450" cy="51435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4"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Google Shape;84;p18"/>
          <p:cNvSpPr txBox="1">
            <a:spLocks noGrp="1"/>
          </p:cNvSpPr>
          <p:nvPr>
            <p:ph type="title"/>
          </p:nvPr>
        </p:nvSpPr>
        <p:spPr>
          <a:xfrm>
            <a:off x="2089535" y="457200"/>
            <a:ext cx="4865966"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Technology Stack</a:t>
            </a:r>
          </a:p>
        </p:txBody>
      </p:sp>
      <p:sp>
        <p:nvSpPr>
          <p:cNvPr id="146"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8" name="Isosceles Triangle 147">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Google Shape;85;p18"/>
          <p:cNvSpPr txBox="1">
            <a:spLocks noGrp="1"/>
          </p:cNvSpPr>
          <p:nvPr>
            <p:ph type="body" idx="1"/>
          </p:nvPr>
        </p:nvSpPr>
        <p:spPr>
          <a:xfrm>
            <a:off x="2089535" y="1619250"/>
            <a:ext cx="4865966" cy="2911771"/>
          </a:xfrm>
          <a:prstGeom prst="rect">
            <a:avLst/>
          </a:prstGeom>
        </p:spPr>
        <p:txBody>
          <a:bodyPr spcFirstLastPara="1" vert="horz" lIns="91440" tIns="45720" rIns="91440" bIns="45720" rtlCol="0" anchorCtr="0">
            <a:normAutofit/>
          </a:bodyPr>
          <a:lstStyle/>
          <a:p>
            <a:pPr marL="457200" lvl="0" indent="-342900" defTabSz="457200">
              <a:lnSpc>
                <a:spcPct val="90000"/>
              </a:lnSpc>
              <a:spcBef>
                <a:spcPts val="1000"/>
              </a:spcBef>
              <a:buSzPct val="80000"/>
              <a:buFont typeface="Wingdings 3" charset="2"/>
              <a:buChar char=""/>
            </a:pPr>
            <a:r>
              <a:rPr lang="en-US" b="1" u="sng" dirty="0">
                <a:sym typeface="Times New Roman"/>
              </a:rPr>
              <a:t>Client :</a:t>
            </a:r>
          </a:p>
          <a:p>
            <a:pPr marL="914400" lvl="1" indent="-336550" defTabSz="457200">
              <a:lnSpc>
                <a:spcPct val="90000"/>
              </a:lnSpc>
              <a:spcBef>
                <a:spcPts val="1000"/>
              </a:spcBef>
              <a:buSzPct val="80000"/>
              <a:buFont typeface="Wingdings 3" charset="2"/>
              <a:buChar char=""/>
            </a:pPr>
            <a:r>
              <a:rPr lang="en-US" b="1" i="0" dirty="0">
                <a:effectLst/>
                <a:highlight>
                  <a:srgbClr val="FFFFFF"/>
                </a:highlight>
              </a:rPr>
              <a:t>HTML5</a:t>
            </a:r>
            <a:r>
              <a:rPr lang="en-US" b="0" i="0" dirty="0">
                <a:effectLst/>
                <a:highlight>
                  <a:srgbClr val="FFFFFF"/>
                </a:highlight>
              </a:rPr>
              <a:t>: </a:t>
            </a:r>
            <a:r>
              <a:rPr lang="en-US" i="0" dirty="0">
                <a:effectLst/>
                <a:highlight>
                  <a:srgbClr val="FFFFFF"/>
                </a:highlight>
              </a:rPr>
              <a:t>Provides the structure for web pages, leveraging the latest HTML standards</a:t>
            </a:r>
            <a:r>
              <a:rPr lang="en-US" dirty="0">
                <a:sym typeface="Times New Roman"/>
              </a:rPr>
              <a:t>.</a:t>
            </a:r>
          </a:p>
          <a:p>
            <a:pPr marL="914400" lvl="1" indent="-336550" defTabSz="457200">
              <a:lnSpc>
                <a:spcPct val="90000"/>
              </a:lnSpc>
              <a:spcBef>
                <a:spcPts val="1000"/>
              </a:spcBef>
              <a:buSzPct val="80000"/>
              <a:buFont typeface="Wingdings 3" charset="2"/>
              <a:buChar char=""/>
            </a:pPr>
            <a:r>
              <a:rPr lang="en-US" b="1" i="0" dirty="0">
                <a:effectLst/>
                <a:highlight>
                  <a:srgbClr val="FFFFFF"/>
                </a:highlight>
              </a:rPr>
              <a:t>CSS3</a:t>
            </a:r>
            <a:r>
              <a:rPr lang="en-US" b="0" i="0" dirty="0">
                <a:effectLst/>
                <a:highlight>
                  <a:srgbClr val="FFFFFF"/>
                </a:highlight>
              </a:rPr>
              <a:t>: Used for styling, with advanced features like Flexbox and Grid for responsive layouts.</a:t>
            </a:r>
            <a:endParaRPr lang="en-US" dirty="0">
              <a:sym typeface="Times New Roman"/>
            </a:endParaRPr>
          </a:p>
          <a:p>
            <a:pPr marL="914400" lvl="1" indent="-336550" defTabSz="457200">
              <a:lnSpc>
                <a:spcPct val="90000"/>
              </a:lnSpc>
              <a:spcBef>
                <a:spcPts val="1000"/>
              </a:spcBef>
              <a:buSzPct val="80000"/>
              <a:buFont typeface="Wingdings 3" charset="2"/>
              <a:buChar char=""/>
            </a:pPr>
            <a:r>
              <a:rPr lang="en-US" b="1" i="0" dirty="0">
                <a:effectLst/>
                <a:highlight>
                  <a:srgbClr val="FFFFFF"/>
                </a:highlight>
              </a:rPr>
              <a:t>JavaScript (ES6+)</a:t>
            </a:r>
            <a:r>
              <a:rPr lang="en-US" b="0" i="0" dirty="0">
                <a:effectLst/>
                <a:highlight>
                  <a:srgbClr val="FFFFFF"/>
                </a:highlight>
              </a:rPr>
              <a:t>: Enhances interactivity and functionality of the websites.</a:t>
            </a:r>
            <a:endParaRPr lang="en-US" dirty="0">
              <a:sym typeface="Times New Roman"/>
            </a:endParaRPr>
          </a:p>
          <a:p>
            <a:pPr marL="914400" lvl="1" indent="-336550" defTabSz="457200">
              <a:lnSpc>
                <a:spcPct val="90000"/>
              </a:lnSpc>
              <a:spcBef>
                <a:spcPts val="1000"/>
              </a:spcBef>
              <a:buSzPct val="80000"/>
              <a:buFont typeface="Wingdings 3" charset="2"/>
              <a:buChar char=""/>
            </a:pPr>
            <a:r>
              <a:rPr lang="en-US" b="1" i="0" dirty="0">
                <a:effectLst/>
                <a:highlight>
                  <a:srgbClr val="FFFFFF"/>
                </a:highlight>
              </a:rPr>
              <a:t>Bootstrap</a:t>
            </a:r>
            <a:r>
              <a:rPr lang="en-US" b="0" i="0" dirty="0">
                <a:effectLst/>
                <a:highlight>
                  <a:srgbClr val="FFFFFF"/>
                </a:highlight>
              </a:rPr>
              <a:t>: A frontend framework for developing responsive and mobile-first websites quickly.</a:t>
            </a:r>
            <a:endParaRPr lang="en-US" dirty="0">
              <a:sym typeface="Times New Roman"/>
            </a:endParaRPr>
          </a:p>
          <a:p>
            <a:pPr marL="914400" lvl="1" indent="-336550" defTabSz="457200">
              <a:lnSpc>
                <a:spcPct val="90000"/>
              </a:lnSpc>
              <a:spcBef>
                <a:spcPts val="1000"/>
              </a:spcBef>
              <a:buSzPct val="80000"/>
              <a:buFont typeface="Wingdings 3" charset="2"/>
              <a:buChar char=""/>
            </a:pPr>
            <a:r>
              <a:rPr lang="en-US" i="0" dirty="0">
                <a:effectLst/>
                <a:highlight>
                  <a:srgbClr val="FFFFFF"/>
                </a:highlight>
              </a:rPr>
              <a:t>Weather Data </a:t>
            </a:r>
            <a:r>
              <a:rPr lang="en-US" b="1" i="0" dirty="0">
                <a:effectLst/>
                <a:highlight>
                  <a:srgbClr val="FFFFFF"/>
                </a:highlight>
              </a:rPr>
              <a:t>API </a:t>
            </a:r>
            <a:r>
              <a:rPr lang="en-US" b="0" i="0" dirty="0">
                <a:effectLst/>
                <a:highlight>
                  <a:srgbClr val="FFFFFF"/>
                </a:highlight>
              </a:rPr>
              <a:t>(Ex.- </a:t>
            </a:r>
            <a:r>
              <a:rPr lang="en-US" b="0" i="0" dirty="0" err="1">
                <a:effectLst/>
                <a:highlight>
                  <a:srgbClr val="FFFFFF"/>
                </a:highlight>
              </a:rPr>
              <a:t>OpenWeatherMap</a:t>
            </a:r>
            <a:r>
              <a:rPr lang="en-US" b="0" i="0" dirty="0">
                <a:effectLst/>
                <a:highlight>
                  <a:srgbClr val="FFFFFF"/>
                </a:highlight>
              </a:rPr>
              <a:t>)</a:t>
            </a:r>
            <a:r>
              <a:rPr lang="en-US" dirty="0">
                <a:sym typeface="Times New Roman"/>
              </a:rPr>
              <a:t>.</a:t>
            </a:r>
          </a:p>
          <a:p>
            <a:pPr marL="914400" lvl="1" indent="-336550" defTabSz="457200">
              <a:lnSpc>
                <a:spcPct val="90000"/>
              </a:lnSpc>
              <a:spcBef>
                <a:spcPts val="1000"/>
              </a:spcBef>
              <a:buSzPct val="80000"/>
              <a:buFont typeface="Wingdings 3" charset="2"/>
              <a:buChar char=""/>
            </a:pPr>
            <a:r>
              <a:rPr lang="en-US" b="1" dirty="0">
                <a:sym typeface="Times New Roman"/>
              </a:rPr>
              <a:t>React</a:t>
            </a:r>
            <a:r>
              <a:rPr lang="en-US" dirty="0">
                <a:sym typeface="Times New Roman"/>
              </a:rPr>
              <a:t> Icons library.</a:t>
            </a:r>
          </a:p>
        </p:txBody>
      </p:sp>
      <p:sp>
        <p:nvSpPr>
          <p:cNvPr id="150"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2"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4"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6" name="Isosceles Triangle 155">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27869A20-0206-405E-22EF-AFE4B14D8E99}"/>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5" name="Group 3084">
            <a:extLst>
              <a:ext uri="{FF2B5EF4-FFF2-40B4-BE49-F238E27FC236}">
                <a16:creationId xmlns:a16="http://schemas.microsoft.com/office/drawing/2014/main" id="{7A533011-3316-4DFD-B545-CAAF85A5D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3086" name="Straight Connector 3085">
              <a:extLst>
                <a:ext uri="{FF2B5EF4-FFF2-40B4-BE49-F238E27FC236}">
                  <a16:creationId xmlns:a16="http://schemas.microsoft.com/office/drawing/2014/main" id="{76F765C2-CFA0-43E2-B4AA-9B1A7E50F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7" name="Straight Connector 3086">
              <a:extLst>
                <a:ext uri="{FF2B5EF4-FFF2-40B4-BE49-F238E27FC236}">
                  <a16:creationId xmlns:a16="http://schemas.microsoft.com/office/drawing/2014/main" id="{697EBBA5-9C98-41C0-8D3E-B8BF8BD8EF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8" name="Rectangle 23">
              <a:extLst>
                <a:ext uri="{FF2B5EF4-FFF2-40B4-BE49-F238E27FC236}">
                  <a16:creationId xmlns:a16="http://schemas.microsoft.com/office/drawing/2014/main" id="{8C771D4E-1F4E-45D3-BA61-0D47390C2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Rectangle 25">
              <a:extLst>
                <a:ext uri="{FF2B5EF4-FFF2-40B4-BE49-F238E27FC236}">
                  <a16:creationId xmlns:a16="http://schemas.microsoft.com/office/drawing/2014/main" id="{4E870B5F-9A8A-41E5-B3BA-69025EC20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0" name="Isosceles Triangle 3089">
              <a:extLst>
                <a:ext uri="{FF2B5EF4-FFF2-40B4-BE49-F238E27FC236}">
                  <a16:creationId xmlns:a16="http://schemas.microsoft.com/office/drawing/2014/main" id="{BE85410D-4D65-4C22-8938-1DFF919F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1" name="Rectangle 27">
              <a:extLst>
                <a:ext uri="{FF2B5EF4-FFF2-40B4-BE49-F238E27FC236}">
                  <a16:creationId xmlns:a16="http://schemas.microsoft.com/office/drawing/2014/main" id="{9EED07E7-1F26-484A-9FA1-E822B46AE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2" name="Rectangle 28">
              <a:extLst>
                <a:ext uri="{FF2B5EF4-FFF2-40B4-BE49-F238E27FC236}">
                  <a16:creationId xmlns:a16="http://schemas.microsoft.com/office/drawing/2014/main" id="{0570AEF5-6B4E-4F8D-BF1F-BC5C65452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3" name="Rectangle 29">
              <a:extLst>
                <a:ext uri="{FF2B5EF4-FFF2-40B4-BE49-F238E27FC236}">
                  <a16:creationId xmlns:a16="http://schemas.microsoft.com/office/drawing/2014/main" id="{E5C1811B-FFBE-435C-820F-DADEC25D4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4" name="Isosceles Triangle 3093">
              <a:extLst>
                <a:ext uri="{FF2B5EF4-FFF2-40B4-BE49-F238E27FC236}">
                  <a16:creationId xmlns:a16="http://schemas.microsoft.com/office/drawing/2014/main" id="{197FDC73-3DBB-44D0-8EE8-41F35CABB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5" name="Isosceles Triangle 3094">
              <a:extLst>
                <a:ext uri="{FF2B5EF4-FFF2-40B4-BE49-F238E27FC236}">
                  <a16:creationId xmlns:a16="http://schemas.microsoft.com/office/drawing/2014/main" id="{BB5DE8BB-A829-45DC-AA9E-1138CFB10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205F4F37-AF47-9F4A-B518-47BA4DC04568}"/>
              </a:ext>
            </a:extLst>
          </p:cNvPr>
          <p:cNvSpPr>
            <a:spLocks noGrp="1"/>
          </p:cNvSpPr>
          <p:nvPr>
            <p:ph type="title"/>
          </p:nvPr>
        </p:nvSpPr>
        <p:spPr>
          <a:xfrm>
            <a:off x="508000" y="457200"/>
            <a:ext cx="6447501" cy="990600"/>
          </a:xfrm>
        </p:spPr>
        <p:txBody>
          <a:bodyPr vert="horz" lIns="91440" tIns="45720" rIns="91440" bIns="45720" rtlCol="0" anchor="t">
            <a:normAutofit/>
          </a:bodyPr>
          <a:lstStyle/>
          <a:p>
            <a:pPr defTabSz="457200">
              <a:spcBef>
                <a:spcPct val="0"/>
              </a:spcBef>
            </a:pPr>
            <a:r>
              <a:rPr lang="en-US" sz="3600"/>
              <a:t>-About Technology Stack</a:t>
            </a:r>
          </a:p>
        </p:txBody>
      </p:sp>
      <p:pic>
        <p:nvPicPr>
          <p:cNvPr id="3074" name="Picture 2">
            <a:extLst>
              <a:ext uri="{FF2B5EF4-FFF2-40B4-BE49-F238E27FC236}">
                <a16:creationId xmlns:a16="http://schemas.microsoft.com/office/drawing/2014/main" id="{93610458-D2A8-0577-6423-C9F55236EB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620" y="1391148"/>
            <a:ext cx="2768622" cy="136991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C01C4AE-8ED8-D71B-1707-19723C32188B}"/>
              </a:ext>
            </a:extLst>
          </p:cNvPr>
          <p:cNvSpPr>
            <a:spLocks noGrp="1"/>
          </p:cNvSpPr>
          <p:nvPr>
            <p:ph type="body" idx="1"/>
          </p:nvPr>
        </p:nvSpPr>
        <p:spPr>
          <a:xfrm>
            <a:off x="3645633" y="1620441"/>
            <a:ext cx="3309867" cy="2910580"/>
          </a:xfrm>
        </p:spPr>
        <p:txBody>
          <a:bodyPr vert="horz" lIns="91440" tIns="45720" rIns="91440" bIns="45720" rtlCol="0">
            <a:normAutofit fontScale="92500" lnSpcReduction="10000"/>
          </a:bodyPr>
          <a:lstStyle/>
          <a:p>
            <a:pPr defTabSz="457200">
              <a:spcBef>
                <a:spcPts val="1000"/>
              </a:spcBef>
              <a:buSzPct val="80000"/>
              <a:buFont typeface="Wingdings 3" charset="2"/>
              <a:buChar char=""/>
            </a:pPr>
            <a:r>
              <a:rPr lang="en-US" dirty="0"/>
              <a:t>HTML, CSS, and JavaScript are the foundational technologies of web development. HTML structures web content, CSS styles it and JavaScript adds interactivity and dynamic features. Together, they enable the creation of visually appealing, responsive, and interactive websites. This trio is essential for developing user-friendly interfaces that operate seamlessly across different devices and platforms. Each plays a distinct role but collectively, they provide the complete toolset needed for front-end development.</a:t>
            </a:r>
          </a:p>
        </p:txBody>
      </p:sp>
      <p:pic>
        <p:nvPicPr>
          <p:cNvPr id="3079" name="Picture 7">
            <a:extLst>
              <a:ext uri="{FF2B5EF4-FFF2-40B4-BE49-F238E27FC236}">
                <a16:creationId xmlns:a16="http://schemas.microsoft.com/office/drawing/2014/main" id="{40B549CE-7B4C-AF96-7C46-4EDB670750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531" y="2761060"/>
            <a:ext cx="1076922" cy="10769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B1E33C6-50A7-4F95-FCF7-1C9F7849090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28732" y="2861066"/>
            <a:ext cx="1076400" cy="1076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D12D8BB6-3E0B-8481-19BE-AACADE1804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497" y="2841550"/>
            <a:ext cx="1076400" cy="1076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37AE102-5CF5-73DD-9A22-81041D67C175}"/>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7</a:t>
            </a:r>
          </a:p>
        </p:txBody>
      </p:sp>
    </p:spTree>
    <p:extLst>
      <p:ext uri="{BB962C8B-B14F-4D97-AF65-F5344CB8AC3E}">
        <p14:creationId xmlns:p14="http://schemas.microsoft.com/office/powerpoint/2010/main" val="425719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D29CE46B-9BA5-7978-9690-B947C2B25E95}"/>
              </a:ext>
            </a:extLst>
          </p:cNvPr>
          <p:cNvSpPr>
            <a:spLocks noGrp="1"/>
          </p:cNvSpPr>
          <p:nvPr>
            <p:ph type="title"/>
          </p:nvPr>
        </p:nvSpPr>
        <p:spPr>
          <a:xfrm>
            <a:off x="3730752" y="948985"/>
            <a:ext cx="3224750" cy="2436848"/>
          </a:xfrm>
        </p:spPr>
        <p:txBody>
          <a:bodyPr vert="horz" lIns="91440" tIns="45720" rIns="91440" bIns="45720" rtlCol="0" anchor="b">
            <a:normAutofit/>
          </a:bodyPr>
          <a:lstStyle/>
          <a:p>
            <a:pPr defTabSz="457200">
              <a:lnSpc>
                <a:spcPct val="90000"/>
              </a:lnSpc>
            </a:pPr>
            <a:r>
              <a:rPr lang="en-US" sz="4600" kern="1200" dirty="0">
                <a:solidFill>
                  <a:schemeClr val="accent1"/>
                </a:solidFill>
                <a:latin typeface="+mj-lt"/>
                <a:ea typeface="+mj-ea"/>
                <a:cs typeface="+mj-cs"/>
              </a:rPr>
              <a:t>Weather Website (Task – 01 )</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 name="Graphic 6" descr="Rainbow">
            <a:extLst>
              <a:ext uri="{FF2B5EF4-FFF2-40B4-BE49-F238E27FC236}">
                <a16:creationId xmlns:a16="http://schemas.microsoft.com/office/drawing/2014/main" id="{BA779E3C-5A36-935C-A530-EEF683C237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453" y="1162604"/>
            <a:ext cx="2824269" cy="2824269"/>
          </a:xfrm>
          <a:prstGeom prst="rect">
            <a:avLst/>
          </a:prstGeom>
        </p:spPr>
      </p:pic>
      <p:sp>
        <p:nvSpPr>
          <p:cNvPr id="4" name="Slide Number Placeholder 1">
            <a:extLst>
              <a:ext uri="{FF2B5EF4-FFF2-40B4-BE49-F238E27FC236}">
                <a16:creationId xmlns:a16="http://schemas.microsoft.com/office/drawing/2014/main" id="{9F648A44-19DD-2E44-149F-5D30741CFC29}"/>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8</a:t>
            </a:r>
          </a:p>
        </p:txBody>
      </p:sp>
    </p:spTree>
    <p:extLst>
      <p:ext uri="{BB962C8B-B14F-4D97-AF65-F5344CB8AC3E}">
        <p14:creationId xmlns:p14="http://schemas.microsoft.com/office/powerpoint/2010/main" val="55935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114" name="Group 1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5" name="Straight Connector 11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9" name="Isosceles Triangle 11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3" name="Isosceles Triangle 12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4" name="Isosceles Triangle 12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9" name="Google Shape;109;p22" descr="A screenshot of a weather app&#10;&#10;Description automatically generated"/>
          <p:cNvPicPr preferRelativeResize="0"/>
          <p:nvPr/>
        </p:nvPicPr>
        <p:blipFill rotWithShape="1">
          <a:blip r:embed="rId3"/>
          <a:srcRect l="26527" t="603" r="19794" b="-1"/>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p:spPr>
      </p:pic>
      <p:sp>
        <p:nvSpPr>
          <p:cNvPr id="108" name="Google Shape;108;p22"/>
          <p:cNvSpPr txBox="1">
            <a:spLocks noGrp="1"/>
          </p:cNvSpPr>
          <p:nvPr>
            <p:ph type="title"/>
          </p:nvPr>
        </p:nvSpPr>
        <p:spPr>
          <a:xfrm>
            <a:off x="501650" y="1258999"/>
            <a:ext cx="3066142" cy="177682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100" dirty="0"/>
              <a:t>Implementation</a:t>
            </a:r>
            <a:br>
              <a:rPr lang="en-US" sz="3100" dirty="0"/>
            </a:br>
            <a:r>
              <a:rPr lang="en-US" sz="3100" dirty="0"/>
              <a:t>(Task – 01)</a:t>
            </a:r>
          </a:p>
        </p:txBody>
      </p:sp>
      <p:cxnSp>
        <p:nvCxnSpPr>
          <p:cNvPr id="126" name="Straight Connector 12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Slide Number Placeholder 1">
            <a:extLst>
              <a:ext uri="{FF2B5EF4-FFF2-40B4-BE49-F238E27FC236}">
                <a16:creationId xmlns:a16="http://schemas.microsoft.com/office/drawing/2014/main" id="{845B3587-50EE-21B6-5506-D224562BBC30}"/>
              </a:ext>
            </a:extLst>
          </p:cNvPr>
          <p:cNvSpPr>
            <a:spLocks noGrp="1"/>
          </p:cNvSpPr>
          <p:nvPr/>
        </p:nvSpPr>
        <p:spPr>
          <a:xfrm>
            <a:off x="8518827" y="4806320"/>
            <a:ext cx="512504" cy="273844"/>
          </a:xfrm>
          <a:prstGeom prst="rect">
            <a:avLst/>
          </a:prstGeom>
        </p:spPr>
        <p:txBody>
          <a:bodyPr vert="horz" lIns="91440" tIns="45720" rIns="91440" bIns="45720" rtlCol="0" anchor="ctr"/>
          <a:lstStyle>
            <a:defPPr>
              <a:defRPr lang="en-US"/>
            </a:defPPr>
            <a:lvl1pPr marL="0" algn="r" defTabSz="457200" rtl="0" eaLnBrk="1" latinLnBrk="0" hangingPunct="1">
              <a:defRPr sz="675"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r>
              <a:rPr lang="en" sz="1200" dirty="0">
                <a:solidFill>
                  <a:schemeClr val="tx1"/>
                </a:solidFill>
              </a:rPr>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132</TotalTime>
  <Words>800</Words>
  <Application>Microsoft Office PowerPoint</Application>
  <PresentationFormat>On-screen Show (16:9)</PresentationFormat>
  <Paragraphs>91</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Söhne</vt:lpstr>
      <vt:lpstr>Times New Roman</vt:lpstr>
      <vt:lpstr>Roboto</vt:lpstr>
      <vt:lpstr>Wingdings 3</vt:lpstr>
      <vt:lpstr>Trebuchet MS</vt:lpstr>
      <vt:lpstr>Merriweather</vt:lpstr>
      <vt:lpstr>Arial</vt:lpstr>
      <vt:lpstr>Facet</vt:lpstr>
      <vt:lpstr>Curriculum Internship Presentation</vt:lpstr>
      <vt:lpstr>Title of Project:</vt:lpstr>
      <vt:lpstr>Problem Statement</vt:lpstr>
      <vt:lpstr>Objectives:</vt:lpstr>
      <vt:lpstr>Scope of the Project</vt:lpstr>
      <vt:lpstr>Technology Stack</vt:lpstr>
      <vt:lpstr>-About Technology Stack</vt:lpstr>
      <vt:lpstr>Weather Website (Task – 01 )</vt:lpstr>
      <vt:lpstr>Implementation (Task – 01)</vt:lpstr>
      <vt:lpstr>PowerPoint Presentation</vt:lpstr>
      <vt:lpstr>PowerPoint Presentation</vt:lpstr>
      <vt:lpstr>How Data get Fetched ?</vt:lpstr>
      <vt:lpstr>PowerPoint Presentation</vt:lpstr>
      <vt:lpstr>Portfolio Website (Task – 02)</vt:lpstr>
      <vt:lpstr>PowerPoint Presentation</vt:lpstr>
      <vt:lpstr>PowerPoint Presentation</vt:lpstr>
      <vt:lpstr>PowerPoint Presentation</vt:lpstr>
      <vt:lpstr>PowerPoint Presentation</vt:lpstr>
      <vt:lpstr>PowerPoint Presentation</vt:lpstr>
      <vt:lpstr>PowerPoint Presentation</vt:lpstr>
      <vt:lpstr>References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Curriculum Internship Presentation</dc:title>
  <dc:creator>Abhishek</dc:creator>
  <cp:lastModifiedBy>abhishek ulagadde</cp:lastModifiedBy>
  <cp:revision>6</cp:revision>
  <dcterms:modified xsi:type="dcterms:W3CDTF">2024-04-17T13:24:02Z</dcterms:modified>
</cp:coreProperties>
</file>